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2" r:id="rId2"/>
    <p:sldId id="319" r:id="rId3"/>
    <p:sldId id="274" r:id="rId4"/>
    <p:sldId id="282" r:id="rId5"/>
    <p:sldId id="283" r:id="rId6"/>
    <p:sldId id="284" r:id="rId7"/>
    <p:sldId id="308" r:id="rId8"/>
    <p:sldId id="309" r:id="rId9"/>
    <p:sldId id="310" r:id="rId10"/>
    <p:sldId id="286" r:id="rId11"/>
    <p:sldId id="288" r:id="rId12"/>
    <p:sldId id="290" r:id="rId13"/>
    <p:sldId id="311" r:id="rId14"/>
    <p:sldId id="291" r:id="rId15"/>
    <p:sldId id="312" r:id="rId16"/>
    <p:sldId id="318" r:id="rId17"/>
    <p:sldId id="313" r:id="rId18"/>
    <p:sldId id="315" r:id="rId19"/>
    <p:sldId id="316" r:id="rId20"/>
    <p:sldId id="317" r:id="rId21"/>
    <p:sldId id="326" r:id="rId22"/>
    <p:sldId id="321" r:id="rId23"/>
    <p:sldId id="323" r:id="rId24"/>
    <p:sldId id="327" r:id="rId25"/>
    <p:sldId id="328" r:id="rId26"/>
    <p:sldId id="329" r:id="rId27"/>
    <p:sldId id="331" r:id="rId28"/>
    <p:sldId id="322" r:id="rId29"/>
    <p:sldId id="332" r:id="rId30"/>
    <p:sldId id="341" r:id="rId31"/>
    <p:sldId id="325" r:id="rId32"/>
    <p:sldId id="342" r:id="rId33"/>
    <p:sldId id="334" r:id="rId34"/>
    <p:sldId id="335" r:id="rId35"/>
    <p:sldId id="336" r:id="rId36"/>
    <p:sldId id="337" r:id="rId37"/>
    <p:sldId id="338" r:id="rId38"/>
    <p:sldId id="339" r:id="rId39"/>
    <p:sldId id="340" r:id="rId40"/>
  </p:sldIdLst>
  <p:sldSz cx="9144000" cy="6858000" type="screen4x3"/>
  <p:notesSz cx="6805613" cy="99393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305ED-8FA4-4F6D-BC06-0E65112A26F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FBA7804-CABC-4067-97C5-111CEEEBFA5E}">
      <dgm:prSet phldrT="[Tekst]" custT="1"/>
      <dgm:spPr/>
      <dgm:t>
        <a:bodyPr/>
        <a:lstStyle/>
        <a:p>
          <a:r>
            <a:rPr lang="nl-BE" sz="1800" dirty="0" smtClean="0"/>
            <a:t>Startfase </a:t>
          </a:r>
        </a:p>
        <a:p>
          <a:r>
            <a:rPr lang="nl-BE" sz="1800" dirty="0" smtClean="0"/>
            <a:t>(16/1/12 – 21-12-12)</a:t>
          </a:r>
        </a:p>
        <a:p>
          <a:r>
            <a:rPr lang="nl-BE" sz="1800" dirty="0" smtClean="0"/>
            <a:t> Voorstudies</a:t>
          </a:r>
        </a:p>
        <a:p>
          <a:r>
            <a:rPr lang="nl-BE" sz="1800" dirty="0" smtClean="0"/>
            <a:t>Projectdefinitie</a:t>
          </a:r>
        </a:p>
        <a:p>
          <a:r>
            <a:rPr lang="nl-BE" sz="1800" dirty="0" smtClean="0"/>
            <a:t>Voorontwerp</a:t>
          </a:r>
        </a:p>
      </dgm:t>
    </dgm:pt>
    <dgm:pt modelId="{381E5839-6DA1-4663-A537-E630E0DFC934}" type="parTrans" cxnId="{8339F5EF-BD9F-4089-92C3-B88935F18F36}">
      <dgm:prSet/>
      <dgm:spPr/>
      <dgm:t>
        <a:bodyPr/>
        <a:lstStyle/>
        <a:p>
          <a:endParaRPr lang="nl-BE"/>
        </a:p>
      </dgm:t>
    </dgm:pt>
    <dgm:pt modelId="{66BEAD90-5D95-4C21-8DB8-ABF1CE124F34}" type="sibTrans" cxnId="{8339F5EF-BD9F-4089-92C3-B88935F18F36}">
      <dgm:prSet/>
      <dgm:spPr/>
      <dgm:t>
        <a:bodyPr/>
        <a:lstStyle/>
        <a:p>
          <a:endParaRPr lang="nl-BE"/>
        </a:p>
      </dgm:t>
    </dgm:pt>
    <dgm:pt modelId="{25586B2C-5104-4B19-BE26-F7D73E1C9324}">
      <dgm:prSet phldrT="[Tekst]" custT="1"/>
      <dgm:spPr/>
      <dgm:t>
        <a:bodyPr/>
        <a:lstStyle/>
        <a:p>
          <a:r>
            <a:rPr lang="nl-BE" sz="1800" dirty="0" smtClean="0"/>
            <a:t>Vergunning </a:t>
          </a:r>
        </a:p>
        <a:p>
          <a:r>
            <a:rPr lang="nl-BE" sz="1800" dirty="0" smtClean="0"/>
            <a:t>(1/1/13 – 8/6/13)</a:t>
          </a:r>
        </a:p>
        <a:p>
          <a:r>
            <a:rPr lang="nl-BE" sz="1800" dirty="0" smtClean="0"/>
            <a:t>vergunningsdossier</a:t>
          </a:r>
        </a:p>
        <a:p>
          <a:r>
            <a:rPr lang="nl-BE" sz="1800" dirty="0" smtClean="0"/>
            <a:t>Vergunningstermijn</a:t>
          </a:r>
          <a:endParaRPr lang="nl-BE" sz="1800" dirty="0"/>
        </a:p>
      </dgm:t>
    </dgm:pt>
    <dgm:pt modelId="{E3188AC1-A273-41E7-AF11-9BCA4D811AF4}" type="parTrans" cxnId="{050A07FE-0651-4DB6-86D1-AE1C2B9C7566}">
      <dgm:prSet/>
      <dgm:spPr/>
      <dgm:t>
        <a:bodyPr/>
        <a:lstStyle/>
        <a:p>
          <a:endParaRPr lang="nl-BE"/>
        </a:p>
      </dgm:t>
    </dgm:pt>
    <dgm:pt modelId="{56591355-BE54-4B52-AA0A-EBC5CBB5FE28}" type="sibTrans" cxnId="{050A07FE-0651-4DB6-86D1-AE1C2B9C7566}">
      <dgm:prSet/>
      <dgm:spPr/>
      <dgm:t>
        <a:bodyPr/>
        <a:lstStyle/>
        <a:p>
          <a:endParaRPr lang="nl-BE"/>
        </a:p>
      </dgm:t>
    </dgm:pt>
    <dgm:pt modelId="{2D54DFDE-3BAE-4BF9-A9BA-21061D7CC809}">
      <dgm:prSet phldrT="[Tekst]" custT="1"/>
      <dgm:spPr/>
      <dgm:t>
        <a:bodyPr/>
        <a:lstStyle/>
        <a:p>
          <a:r>
            <a:rPr lang="nl-BE" sz="1800" dirty="0" smtClean="0"/>
            <a:t>Aanbesteding (8/6/13 – 1/1/14)</a:t>
          </a:r>
          <a:endParaRPr lang="nl-BE" sz="1800" dirty="0"/>
        </a:p>
      </dgm:t>
    </dgm:pt>
    <dgm:pt modelId="{DC9F1926-3D89-449A-ABBF-891CFE56F57F}" type="parTrans" cxnId="{4942B8D1-90B5-4E7C-B135-259606FBBB0E}">
      <dgm:prSet/>
      <dgm:spPr/>
      <dgm:t>
        <a:bodyPr/>
        <a:lstStyle/>
        <a:p>
          <a:endParaRPr lang="nl-BE"/>
        </a:p>
      </dgm:t>
    </dgm:pt>
    <dgm:pt modelId="{9CBD629D-7343-4177-9008-85E5E61CF7C1}" type="sibTrans" cxnId="{4942B8D1-90B5-4E7C-B135-259606FBBB0E}">
      <dgm:prSet/>
      <dgm:spPr/>
      <dgm:t>
        <a:bodyPr/>
        <a:lstStyle/>
        <a:p>
          <a:endParaRPr lang="nl-BE"/>
        </a:p>
      </dgm:t>
    </dgm:pt>
    <dgm:pt modelId="{645F605B-D016-4F24-A105-A50354BCFD13}" type="pres">
      <dgm:prSet presAssocID="{065305ED-8FA4-4F6D-BC06-0E65112A26FB}" presName="Name0" presStyleCnt="0">
        <dgm:presLayoutVars>
          <dgm:dir/>
          <dgm:resizeHandles val="exact"/>
        </dgm:presLayoutVars>
      </dgm:prSet>
      <dgm:spPr/>
    </dgm:pt>
    <dgm:pt modelId="{5D94DF69-225E-4D67-BD40-B020FA21A180}" type="pres">
      <dgm:prSet presAssocID="{065305ED-8FA4-4F6D-BC06-0E65112A26FB}" presName="arrow" presStyleLbl="bgShp" presStyleIdx="0" presStyleCnt="1" custLinFactNeighborX="-5113" custLinFactNeighborY="-8556"/>
      <dgm:spPr/>
    </dgm:pt>
    <dgm:pt modelId="{9970E117-5911-417D-9E0D-13991E164F51}" type="pres">
      <dgm:prSet presAssocID="{065305ED-8FA4-4F6D-BC06-0E65112A26FB}" presName="points" presStyleCnt="0"/>
      <dgm:spPr/>
    </dgm:pt>
    <dgm:pt modelId="{BE779FB5-1F28-4CF1-AC7C-4689BD22EF2C}" type="pres">
      <dgm:prSet presAssocID="{1FBA7804-CABC-4067-97C5-111CEEEBFA5E}" presName="compositeA" presStyleCnt="0"/>
      <dgm:spPr/>
    </dgm:pt>
    <dgm:pt modelId="{5FBE9DFD-9CBF-452D-A6BD-8FDB6F8F7B2A}" type="pres">
      <dgm:prSet presAssocID="{1FBA7804-CABC-4067-97C5-111CEEEBFA5E}" presName="textA" presStyleLbl="revTx" presStyleIdx="0" presStyleCnt="3" custScaleX="40537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58DB811-406B-4EF1-94BF-E607B91F6C06}" type="pres">
      <dgm:prSet presAssocID="{1FBA7804-CABC-4067-97C5-111CEEEBFA5E}" presName="circleA" presStyleLbl="node1" presStyleIdx="0" presStyleCnt="3" custLinFactNeighborX="-1609" custLinFactNeighborY="-42474"/>
      <dgm:spPr/>
    </dgm:pt>
    <dgm:pt modelId="{782C36DD-CCCA-481B-BCBF-30C9902459FA}" type="pres">
      <dgm:prSet presAssocID="{1FBA7804-CABC-4067-97C5-111CEEEBFA5E}" presName="spaceA" presStyleCnt="0"/>
      <dgm:spPr/>
    </dgm:pt>
    <dgm:pt modelId="{9CBB117D-3010-4879-9D79-7319E065F6DC}" type="pres">
      <dgm:prSet presAssocID="{66BEAD90-5D95-4C21-8DB8-ABF1CE124F34}" presName="space" presStyleCnt="0"/>
      <dgm:spPr/>
    </dgm:pt>
    <dgm:pt modelId="{3A7B4CB1-2D79-4CF2-98EA-063C35B145F3}" type="pres">
      <dgm:prSet presAssocID="{25586B2C-5104-4B19-BE26-F7D73E1C9324}" presName="compositeB" presStyleCnt="0"/>
      <dgm:spPr/>
    </dgm:pt>
    <dgm:pt modelId="{B0B6D23B-339D-4E42-AF06-E1B372401D0D}" type="pres">
      <dgm:prSet presAssocID="{25586B2C-5104-4B19-BE26-F7D73E1C9324}" presName="textB" presStyleLbl="revTx" presStyleIdx="1" presStyleCnt="3" custScaleX="376986" custLinFactNeighborX="-3270" custLinFactNeighborY="-1268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40A0AE0-6D2B-4258-999D-58B839170A98}" type="pres">
      <dgm:prSet presAssocID="{25586B2C-5104-4B19-BE26-F7D73E1C9324}" presName="circleB" presStyleLbl="node1" presStyleIdx="1" presStyleCnt="3" custLinFactNeighborX="-195" custLinFactNeighborY="-42474"/>
      <dgm:spPr/>
    </dgm:pt>
    <dgm:pt modelId="{BFAD89B9-9C97-449B-9A3F-81A9EFF5E5D9}" type="pres">
      <dgm:prSet presAssocID="{25586B2C-5104-4B19-BE26-F7D73E1C9324}" presName="spaceB" presStyleCnt="0"/>
      <dgm:spPr/>
    </dgm:pt>
    <dgm:pt modelId="{BF421F37-BBC5-487D-8D63-26F4C66BDAE0}" type="pres">
      <dgm:prSet presAssocID="{56591355-BE54-4B52-AA0A-EBC5CBB5FE28}" presName="space" presStyleCnt="0"/>
      <dgm:spPr/>
    </dgm:pt>
    <dgm:pt modelId="{EE55A5DC-2221-4CDF-9EC2-DDA5C35B05AD}" type="pres">
      <dgm:prSet presAssocID="{2D54DFDE-3BAE-4BF9-A9BA-21061D7CC809}" presName="compositeA" presStyleCnt="0"/>
      <dgm:spPr/>
    </dgm:pt>
    <dgm:pt modelId="{9C88E11C-541F-48D2-BBC8-E2AFA8B57707}" type="pres">
      <dgm:prSet presAssocID="{2D54DFDE-3BAE-4BF9-A9BA-21061D7CC809}" presName="textA" presStyleLbl="revTx" presStyleIdx="2" presStyleCnt="3" custScaleX="377667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10EFEE7-7058-40A7-8716-89C41AE4A725}" type="pres">
      <dgm:prSet presAssocID="{2D54DFDE-3BAE-4BF9-A9BA-21061D7CC809}" presName="circleA" presStyleLbl="node1" presStyleIdx="2" presStyleCnt="3" custLinFactNeighborX="-3438" custLinFactNeighborY="-42474"/>
      <dgm:spPr/>
    </dgm:pt>
    <dgm:pt modelId="{7BF9ACD7-A585-4090-A2EC-08CD1D4E8A85}" type="pres">
      <dgm:prSet presAssocID="{2D54DFDE-3BAE-4BF9-A9BA-21061D7CC809}" presName="spaceA" presStyleCnt="0"/>
      <dgm:spPr/>
    </dgm:pt>
  </dgm:ptLst>
  <dgm:cxnLst>
    <dgm:cxn modelId="{6E4CB07B-AE74-4353-97D3-EF186AFFC042}" type="presOf" srcId="{25586B2C-5104-4B19-BE26-F7D73E1C9324}" destId="{B0B6D23B-339D-4E42-AF06-E1B372401D0D}" srcOrd="0" destOrd="0" presId="urn:microsoft.com/office/officeart/2005/8/layout/hProcess11"/>
    <dgm:cxn modelId="{070B2A33-4E8F-4622-8617-84F8C0100CE2}" type="presOf" srcId="{1FBA7804-CABC-4067-97C5-111CEEEBFA5E}" destId="{5FBE9DFD-9CBF-452D-A6BD-8FDB6F8F7B2A}" srcOrd="0" destOrd="0" presId="urn:microsoft.com/office/officeart/2005/8/layout/hProcess11"/>
    <dgm:cxn modelId="{D1D6F912-332A-485E-B3F9-94F639C84419}" type="presOf" srcId="{2D54DFDE-3BAE-4BF9-A9BA-21061D7CC809}" destId="{9C88E11C-541F-48D2-BBC8-E2AFA8B57707}" srcOrd="0" destOrd="0" presId="urn:microsoft.com/office/officeart/2005/8/layout/hProcess11"/>
    <dgm:cxn modelId="{52B90D18-7518-4B4D-9667-5D2A53FD582E}" type="presOf" srcId="{065305ED-8FA4-4F6D-BC06-0E65112A26FB}" destId="{645F605B-D016-4F24-A105-A50354BCFD13}" srcOrd="0" destOrd="0" presId="urn:microsoft.com/office/officeart/2005/8/layout/hProcess11"/>
    <dgm:cxn modelId="{8339F5EF-BD9F-4089-92C3-B88935F18F36}" srcId="{065305ED-8FA4-4F6D-BC06-0E65112A26FB}" destId="{1FBA7804-CABC-4067-97C5-111CEEEBFA5E}" srcOrd="0" destOrd="0" parTransId="{381E5839-6DA1-4663-A537-E630E0DFC934}" sibTransId="{66BEAD90-5D95-4C21-8DB8-ABF1CE124F34}"/>
    <dgm:cxn modelId="{4942B8D1-90B5-4E7C-B135-259606FBBB0E}" srcId="{065305ED-8FA4-4F6D-BC06-0E65112A26FB}" destId="{2D54DFDE-3BAE-4BF9-A9BA-21061D7CC809}" srcOrd="2" destOrd="0" parTransId="{DC9F1926-3D89-449A-ABBF-891CFE56F57F}" sibTransId="{9CBD629D-7343-4177-9008-85E5E61CF7C1}"/>
    <dgm:cxn modelId="{050A07FE-0651-4DB6-86D1-AE1C2B9C7566}" srcId="{065305ED-8FA4-4F6D-BC06-0E65112A26FB}" destId="{25586B2C-5104-4B19-BE26-F7D73E1C9324}" srcOrd="1" destOrd="0" parTransId="{E3188AC1-A273-41E7-AF11-9BCA4D811AF4}" sibTransId="{56591355-BE54-4B52-AA0A-EBC5CBB5FE28}"/>
    <dgm:cxn modelId="{3BAF699A-5D7F-4178-911D-34C29DCE38FA}" type="presParOf" srcId="{645F605B-D016-4F24-A105-A50354BCFD13}" destId="{5D94DF69-225E-4D67-BD40-B020FA21A180}" srcOrd="0" destOrd="0" presId="urn:microsoft.com/office/officeart/2005/8/layout/hProcess11"/>
    <dgm:cxn modelId="{AEF962DC-6BF2-4881-A376-8CD063514C33}" type="presParOf" srcId="{645F605B-D016-4F24-A105-A50354BCFD13}" destId="{9970E117-5911-417D-9E0D-13991E164F51}" srcOrd="1" destOrd="0" presId="urn:microsoft.com/office/officeart/2005/8/layout/hProcess11"/>
    <dgm:cxn modelId="{4161A3D8-9027-4A92-9A48-1F62A76CE36E}" type="presParOf" srcId="{9970E117-5911-417D-9E0D-13991E164F51}" destId="{BE779FB5-1F28-4CF1-AC7C-4689BD22EF2C}" srcOrd="0" destOrd="0" presId="urn:microsoft.com/office/officeart/2005/8/layout/hProcess11"/>
    <dgm:cxn modelId="{8CD3052F-9723-417F-A2A7-67FCE00E066B}" type="presParOf" srcId="{BE779FB5-1F28-4CF1-AC7C-4689BD22EF2C}" destId="{5FBE9DFD-9CBF-452D-A6BD-8FDB6F8F7B2A}" srcOrd="0" destOrd="0" presId="urn:microsoft.com/office/officeart/2005/8/layout/hProcess11"/>
    <dgm:cxn modelId="{FA712A56-237B-4B3A-A1EC-EBBB621FF3B3}" type="presParOf" srcId="{BE779FB5-1F28-4CF1-AC7C-4689BD22EF2C}" destId="{458DB811-406B-4EF1-94BF-E607B91F6C06}" srcOrd="1" destOrd="0" presId="urn:microsoft.com/office/officeart/2005/8/layout/hProcess11"/>
    <dgm:cxn modelId="{374A1CEF-52E4-45A2-86FF-694E72098BDA}" type="presParOf" srcId="{BE779FB5-1F28-4CF1-AC7C-4689BD22EF2C}" destId="{782C36DD-CCCA-481B-BCBF-30C9902459FA}" srcOrd="2" destOrd="0" presId="urn:microsoft.com/office/officeart/2005/8/layout/hProcess11"/>
    <dgm:cxn modelId="{1EFF3E69-A80C-46B9-B160-517E89999A0E}" type="presParOf" srcId="{9970E117-5911-417D-9E0D-13991E164F51}" destId="{9CBB117D-3010-4879-9D79-7319E065F6DC}" srcOrd="1" destOrd="0" presId="urn:microsoft.com/office/officeart/2005/8/layout/hProcess11"/>
    <dgm:cxn modelId="{BFF11D60-FC6D-4A1A-96F2-54FFD3910FAF}" type="presParOf" srcId="{9970E117-5911-417D-9E0D-13991E164F51}" destId="{3A7B4CB1-2D79-4CF2-98EA-063C35B145F3}" srcOrd="2" destOrd="0" presId="urn:microsoft.com/office/officeart/2005/8/layout/hProcess11"/>
    <dgm:cxn modelId="{DD72114C-2439-4848-8E6F-E6242D485CE2}" type="presParOf" srcId="{3A7B4CB1-2D79-4CF2-98EA-063C35B145F3}" destId="{B0B6D23B-339D-4E42-AF06-E1B372401D0D}" srcOrd="0" destOrd="0" presId="urn:microsoft.com/office/officeart/2005/8/layout/hProcess11"/>
    <dgm:cxn modelId="{24D410AE-92D4-4299-AC96-7E19BB054BDF}" type="presParOf" srcId="{3A7B4CB1-2D79-4CF2-98EA-063C35B145F3}" destId="{240A0AE0-6D2B-4258-999D-58B839170A98}" srcOrd="1" destOrd="0" presId="urn:microsoft.com/office/officeart/2005/8/layout/hProcess11"/>
    <dgm:cxn modelId="{4BC778C9-8319-4EDC-865C-D71B0B59F9BD}" type="presParOf" srcId="{3A7B4CB1-2D79-4CF2-98EA-063C35B145F3}" destId="{BFAD89B9-9C97-449B-9A3F-81A9EFF5E5D9}" srcOrd="2" destOrd="0" presId="urn:microsoft.com/office/officeart/2005/8/layout/hProcess11"/>
    <dgm:cxn modelId="{781F11E6-6458-40B8-9FAA-D820BAF5F150}" type="presParOf" srcId="{9970E117-5911-417D-9E0D-13991E164F51}" destId="{BF421F37-BBC5-487D-8D63-26F4C66BDAE0}" srcOrd="3" destOrd="0" presId="urn:microsoft.com/office/officeart/2005/8/layout/hProcess11"/>
    <dgm:cxn modelId="{7215A75B-512E-4A4C-A000-677A5593CE71}" type="presParOf" srcId="{9970E117-5911-417D-9E0D-13991E164F51}" destId="{EE55A5DC-2221-4CDF-9EC2-DDA5C35B05AD}" srcOrd="4" destOrd="0" presId="urn:microsoft.com/office/officeart/2005/8/layout/hProcess11"/>
    <dgm:cxn modelId="{84B4E871-A6FC-4A28-9468-B194BD2CC609}" type="presParOf" srcId="{EE55A5DC-2221-4CDF-9EC2-DDA5C35B05AD}" destId="{9C88E11C-541F-48D2-BBC8-E2AFA8B57707}" srcOrd="0" destOrd="0" presId="urn:microsoft.com/office/officeart/2005/8/layout/hProcess11"/>
    <dgm:cxn modelId="{D0F7AE56-5716-495F-B0BC-3CDA6BFEDFB9}" type="presParOf" srcId="{EE55A5DC-2221-4CDF-9EC2-DDA5C35B05AD}" destId="{710EFEE7-7058-40A7-8716-89C41AE4A725}" srcOrd="1" destOrd="0" presId="urn:microsoft.com/office/officeart/2005/8/layout/hProcess11"/>
    <dgm:cxn modelId="{89549F1F-398E-4B22-8FA6-0FE26836B1CB}" type="presParOf" srcId="{EE55A5DC-2221-4CDF-9EC2-DDA5C35B05AD}" destId="{7BF9ACD7-A585-4090-A2EC-08CD1D4E8A8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5305ED-8FA4-4F6D-BC06-0E65112A26F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FBA7804-CABC-4067-97C5-111CEEEBFA5E}">
      <dgm:prSet phldrT="[Tekst]"/>
      <dgm:spPr/>
      <dgm:t>
        <a:bodyPr/>
        <a:lstStyle/>
        <a:p>
          <a:r>
            <a:rPr lang="nl-BE" dirty="0" smtClean="0"/>
            <a:t>Voorbereiding bouw (1/1/14 – 1/5/14)</a:t>
          </a:r>
        </a:p>
      </dgm:t>
    </dgm:pt>
    <dgm:pt modelId="{381E5839-6DA1-4663-A537-E630E0DFC934}" type="parTrans" cxnId="{8339F5EF-BD9F-4089-92C3-B88935F18F36}">
      <dgm:prSet/>
      <dgm:spPr/>
      <dgm:t>
        <a:bodyPr/>
        <a:lstStyle/>
        <a:p>
          <a:endParaRPr lang="nl-BE"/>
        </a:p>
      </dgm:t>
    </dgm:pt>
    <dgm:pt modelId="{66BEAD90-5D95-4C21-8DB8-ABF1CE124F34}" type="sibTrans" cxnId="{8339F5EF-BD9F-4089-92C3-B88935F18F36}">
      <dgm:prSet/>
      <dgm:spPr/>
      <dgm:t>
        <a:bodyPr/>
        <a:lstStyle/>
        <a:p>
          <a:endParaRPr lang="nl-BE"/>
        </a:p>
      </dgm:t>
    </dgm:pt>
    <dgm:pt modelId="{25586B2C-5104-4B19-BE26-F7D73E1C9324}">
      <dgm:prSet phldrT="[Tekst]"/>
      <dgm:spPr/>
      <dgm:t>
        <a:bodyPr/>
        <a:lstStyle/>
        <a:p>
          <a:r>
            <a:rPr lang="nl-BE" dirty="0" smtClean="0"/>
            <a:t>Bouwtijd (1/5/14 – 1/9/15)</a:t>
          </a:r>
          <a:endParaRPr lang="nl-BE" dirty="0"/>
        </a:p>
      </dgm:t>
    </dgm:pt>
    <dgm:pt modelId="{E3188AC1-A273-41E7-AF11-9BCA4D811AF4}" type="parTrans" cxnId="{050A07FE-0651-4DB6-86D1-AE1C2B9C7566}">
      <dgm:prSet/>
      <dgm:spPr/>
      <dgm:t>
        <a:bodyPr/>
        <a:lstStyle/>
        <a:p>
          <a:endParaRPr lang="nl-BE"/>
        </a:p>
      </dgm:t>
    </dgm:pt>
    <dgm:pt modelId="{56591355-BE54-4B52-AA0A-EBC5CBB5FE28}" type="sibTrans" cxnId="{050A07FE-0651-4DB6-86D1-AE1C2B9C7566}">
      <dgm:prSet/>
      <dgm:spPr/>
      <dgm:t>
        <a:bodyPr/>
        <a:lstStyle/>
        <a:p>
          <a:endParaRPr lang="nl-BE"/>
        </a:p>
      </dgm:t>
    </dgm:pt>
    <dgm:pt modelId="{2D54DFDE-3BAE-4BF9-A9BA-21061D7CC809}">
      <dgm:prSet phldrT="[Tekst]"/>
      <dgm:spPr/>
      <dgm:t>
        <a:bodyPr/>
        <a:lstStyle/>
        <a:p>
          <a:r>
            <a:rPr lang="nl-BE" dirty="0" smtClean="0"/>
            <a:t>Oplevering (1/9/15)</a:t>
          </a:r>
          <a:endParaRPr lang="nl-BE" dirty="0"/>
        </a:p>
      </dgm:t>
    </dgm:pt>
    <dgm:pt modelId="{DC9F1926-3D89-449A-ABBF-891CFE56F57F}" type="parTrans" cxnId="{4942B8D1-90B5-4E7C-B135-259606FBBB0E}">
      <dgm:prSet/>
      <dgm:spPr/>
      <dgm:t>
        <a:bodyPr/>
        <a:lstStyle/>
        <a:p>
          <a:endParaRPr lang="nl-BE"/>
        </a:p>
      </dgm:t>
    </dgm:pt>
    <dgm:pt modelId="{9CBD629D-7343-4177-9008-85E5E61CF7C1}" type="sibTrans" cxnId="{4942B8D1-90B5-4E7C-B135-259606FBBB0E}">
      <dgm:prSet/>
      <dgm:spPr/>
      <dgm:t>
        <a:bodyPr/>
        <a:lstStyle/>
        <a:p>
          <a:endParaRPr lang="nl-BE"/>
        </a:p>
      </dgm:t>
    </dgm:pt>
    <dgm:pt modelId="{645F605B-D016-4F24-A105-A50354BCFD13}" type="pres">
      <dgm:prSet presAssocID="{065305ED-8FA4-4F6D-BC06-0E65112A26FB}" presName="Name0" presStyleCnt="0">
        <dgm:presLayoutVars>
          <dgm:dir/>
          <dgm:resizeHandles val="exact"/>
        </dgm:presLayoutVars>
      </dgm:prSet>
      <dgm:spPr/>
    </dgm:pt>
    <dgm:pt modelId="{5D94DF69-225E-4D67-BD40-B020FA21A180}" type="pres">
      <dgm:prSet presAssocID="{065305ED-8FA4-4F6D-BC06-0E65112A26FB}" presName="arrow" presStyleLbl="bgShp" presStyleIdx="0" presStyleCnt="1"/>
      <dgm:spPr/>
    </dgm:pt>
    <dgm:pt modelId="{9970E117-5911-417D-9E0D-13991E164F51}" type="pres">
      <dgm:prSet presAssocID="{065305ED-8FA4-4F6D-BC06-0E65112A26FB}" presName="points" presStyleCnt="0"/>
      <dgm:spPr/>
    </dgm:pt>
    <dgm:pt modelId="{BE779FB5-1F28-4CF1-AC7C-4689BD22EF2C}" type="pres">
      <dgm:prSet presAssocID="{1FBA7804-CABC-4067-97C5-111CEEEBFA5E}" presName="compositeA" presStyleCnt="0"/>
      <dgm:spPr/>
    </dgm:pt>
    <dgm:pt modelId="{5FBE9DFD-9CBF-452D-A6BD-8FDB6F8F7B2A}" type="pres">
      <dgm:prSet presAssocID="{1FBA7804-CABC-4067-97C5-111CEEEBFA5E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58DB811-406B-4EF1-94BF-E607B91F6C06}" type="pres">
      <dgm:prSet presAssocID="{1FBA7804-CABC-4067-97C5-111CEEEBFA5E}" presName="circleA" presStyleLbl="node1" presStyleIdx="0" presStyleCnt="3"/>
      <dgm:spPr/>
    </dgm:pt>
    <dgm:pt modelId="{782C36DD-CCCA-481B-BCBF-30C9902459FA}" type="pres">
      <dgm:prSet presAssocID="{1FBA7804-CABC-4067-97C5-111CEEEBFA5E}" presName="spaceA" presStyleCnt="0"/>
      <dgm:spPr/>
    </dgm:pt>
    <dgm:pt modelId="{9CBB117D-3010-4879-9D79-7319E065F6DC}" type="pres">
      <dgm:prSet presAssocID="{66BEAD90-5D95-4C21-8DB8-ABF1CE124F34}" presName="space" presStyleCnt="0"/>
      <dgm:spPr/>
    </dgm:pt>
    <dgm:pt modelId="{3A7B4CB1-2D79-4CF2-98EA-063C35B145F3}" type="pres">
      <dgm:prSet presAssocID="{25586B2C-5104-4B19-BE26-F7D73E1C9324}" presName="compositeB" presStyleCnt="0"/>
      <dgm:spPr/>
    </dgm:pt>
    <dgm:pt modelId="{B0B6D23B-339D-4E42-AF06-E1B372401D0D}" type="pres">
      <dgm:prSet presAssocID="{25586B2C-5104-4B19-BE26-F7D73E1C932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40A0AE0-6D2B-4258-999D-58B839170A98}" type="pres">
      <dgm:prSet presAssocID="{25586B2C-5104-4B19-BE26-F7D73E1C9324}" presName="circleB" presStyleLbl="node1" presStyleIdx="1" presStyleCnt="3"/>
      <dgm:spPr/>
    </dgm:pt>
    <dgm:pt modelId="{BFAD89B9-9C97-449B-9A3F-81A9EFF5E5D9}" type="pres">
      <dgm:prSet presAssocID="{25586B2C-5104-4B19-BE26-F7D73E1C9324}" presName="spaceB" presStyleCnt="0"/>
      <dgm:spPr/>
    </dgm:pt>
    <dgm:pt modelId="{BF421F37-BBC5-487D-8D63-26F4C66BDAE0}" type="pres">
      <dgm:prSet presAssocID="{56591355-BE54-4B52-AA0A-EBC5CBB5FE28}" presName="space" presStyleCnt="0"/>
      <dgm:spPr/>
    </dgm:pt>
    <dgm:pt modelId="{EE55A5DC-2221-4CDF-9EC2-DDA5C35B05AD}" type="pres">
      <dgm:prSet presAssocID="{2D54DFDE-3BAE-4BF9-A9BA-21061D7CC809}" presName="compositeA" presStyleCnt="0"/>
      <dgm:spPr/>
    </dgm:pt>
    <dgm:pt modelId="{9C88E11C-541F-48D2-BBC8-E2AFA8B57707}" type="pres">
      <dgm:prSet presAssocID="{2D54DFDE-3BAE-4BF9-A9BA-21061D7CC809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10EFEE7-7058-40A7-8716-89C41AE4A725}" type="pres">
      <dgm:prSet presAssocID="{2D54DFDE-3BAE-4BF9-A9BA-21061D7CC809}" presName="circleA" presStyleLbl="node1" presStyleIdx="2" presStyleCnt="3"/>
      <dgm:spPr/>
    </dgm:pt>
    <dgm:pt modelId="{7BF9ACD7-A585-4090-A2EC-08CD1D4E8A85}" type="pres">
      <dgm:prSet presAssocID="{2D54DFDE-3BAE-4BF9-A9BA-21061D7CC809}" presName="spaceA" presStyleCnt="0"/>
      <dgm:spPr/>
    </dgm:pt>
  </dgm:ptLst>
  <dgm:cxnLst>
    <dgm:cxn modelId="{EAC45105-A385-40BE-9322-461D3DC409C9}" type="presOf" srcId="{1FBA7804-CABC-4067-97C5-111CEEEBFA5E}" destId="{5FBE9DFD-9CBF-452D-A6BD-8FDB6F8F7B2A}" srcOrd="0" destOrd="0" presId="urn:microsoft.com/office/officeart/2005/8/layout/hProcess11"/>
    <dgm:cxn modelId="{8339F5EF-BD9F-4089-92C3-B88935F18F36}" srcId="{065305ED-8FA4-4F6D-BC06-0E65112A26FB}" destId="{1FBA7804-CABC-4067-97C5-111CEEEBFA5E}" srcOrd="0" destOrd="0" parTransId="{381E5839-6DA1-4663-A537-E630E0DFC934}" sibTransId="{66BEAD90-5D95-4C21-8DB8-ABF1CE124F34}"/>
    <dgm:cxn modelId="{BC6C4118-7ACC-4E36-A2A5-540B1869EF40}" type="presOf" srcId="{2D54DFDE-3BAE-4BF9-A9BA-21061D7CC809}" destId="{9C88E11C-541F-48D2-BBC8-E2AFA8B57707}" srcOrd="0" destOrd="0" presId="urn:microsoft.com/office/officeart/2005/8/layout/hProcess11"/>
    <dgm:cxn modelId="{3D7A10E9-84A7-448A-A802-AAC1C986C8B8}" type="presOf" srcId="{25586B2C-5104-4B19-BE26-F7D73E1C9324}" destId="{B0B6D23B-339D-4E42-AF06-E1B372401D0D}" srcOrd="0" destOrd="0" presId="urn:microsoft.com/office/officeart/2005/8/layout/hProcess11"/>
    <dgm:cxn modelId="{4942B8D1-90B5-4E7C-B135-259606FBBB0E}" srcId="{065305ED-8FA4-4F6D-BC06-0E65112A26FB}" destId="{2D54DFDE-3BAE-4BF9-A9BA-21061D7CC809}" srcOrd="2" destOrd="0" parTransId="{DC9F1926-3D89-449A-ABBF-891CFE56F57F}" sibTransId="{9CBD629D-7343-4177-9008-85E5E61CF7C1}"/>
    <dgm:cxn modelId="{050A07FE-0651-4DB6-86D1-AE1C2B9C7566}" srcId="{065305ED-8FA4-4F6D-BC06-0E65112A26FB}" destId="{25586B2C-5104-4B19-BE26-F7D73E1C9324}" srcOrd="1" destOrd="0" parTransId="{E3188AC1-A273-41E7-AF11-9BCA4D811AF4}" sibTransId="{56591355-BE54-4B52-AA0A-EBC5CBB5FE28}"/>
    <dgm:cxn modelId="{D617D543-0E5B-45EE-BF97-E0053EF3382E}" type="presOf" srcId="{065305ED-8FA4-4F6D-BC06-0E65112A26FB}" destId="{645F605B-D016-4F24-A105-A50354BCFD13}" srcOrd="0" destOrd="0" presId="urn:microsoft.com/office/officeart/2005/8/layout/hProcess11"/>
    <dgm:cxn modelId="{DA60370C-B68A-4EE0-9645-B64FCD5589BF}" type="presParOf" srcId="{645F605B-D016-4F24-A105-A50354BCFD13}" destId="{5D94DF69-225E-4D67-BD40-B020FA21A180}" srcOrd="0" destOrd="0" presId="urn:microsoft.com/office/officeart/2005/8/layout/hProcess11"/>
    <dgm:cxn modelId="{636F7BBA-CFE7-4364-B3B5-65216841F033}" type="presParOf" srcId="{645F605B-D016-4F24-A105-A50354BCFD13}" destId="{9970E117-5911-417D-9E0D-13991E164F51}" srcOrd="1" destOrd="0" presId="urn:microsoft.com/office/officeart/2005/8/layout/hProcess11"/>
    <dgm:cxn modelId="{B6FC9568-FC5D-4B71-9549-451491925F08}" type="presParOf" srcId="{9970E117-5911-417D-9E0D-13991E164F51}" destId="{BE779FB5-1F28-4CF1-AC7C-4689BD22EF2C}" srcOrd="0" destOrd="0" presId="urn:microsoft.com/office/officeart/2005/8/layout/hProcess11"/>
    <dgm:cxn modelId="{8C3EB1FE-DF6A-4627-9D85-25ADF771D234}" type="presParOf" srcId="{BE779FB5-1F28-4CF1-AC7C-4689BD22EF2C}" destId="{5FBE9DFD-9CBF-452D-A6BD-8FDB6F8F7B2A}" srcOrd="0" destOrd="0" presId="urn:microsoft.com/office/officeart/2005/8/layout/hProcess11"/>
    <dgm:cxn modelId="{6D37DD7A-5885-4A46-9BFA-A962A4243B71}" type="presParOf" srcId="{BE779FB5-1F28-4CF1-AC7C-4689BD22EF2C}" destId="{458DB811-406B-4EF1-94BF-E607B91F6C06}" srcOrd="1" destOrd="0" presId="urn:microsoft.com/office/officeart/2005/8/layout/hProcess11"/>
    <dgm:cxn modelId="{207CED97-20CB-4057-8F89-791052345BE9}" type="presParOf" srcId="{BE779FB5-1F28-4CF1-AC7C-4689BD22EF2C}" destId="{782C36DD-CCCA-481B-BCBF-30C9902459FA}" srcOrd="2" destOrd="0" presId="urn:microsoft.com/office/officeart/2005/8/layout/hProcess11"/>
    <dgm:cxn modelId="{33B25996-89C2-4D16-8CC7-1A54F705B41F}" type="presParOf" srcId="{9970E117-5911-417D-9E0D-13991E164F51}" destId="{9CBB117D-3010-4879-9D79-7319E065F6DC}" srcOrd="1" destOrd="0" presId="urn:microsoft.com/office/officeart/2005/8/layout/hProcess11"/>
    <dgm:cxn modelId="{03424F72-6874-4DDA-B905-6CD80AA395D4}" type="presParOf" srcId="{9970E117-5911-417D-9E0D-13991E164F51}" destId="{3A7B4CB1-2D79-4CF2-98EA-063C35B145F3}" srcOrd="2" destOrd="0" presId="urn:microsoft.com/office/officeart/2005/8/layout/hProcess11"/>
    <dgm:cxn modelId="{81A5EBD9-8B54-4495-B072-6CA1CFFE06E0}" type="presParOf" srcId="{3A7B4CB1-2D79-4CF2-98EA-063C35B145F3}" destId="{B0B6D23B-339D-4E42-AF06-E1B372401D0D}" srcOrd="0" destOrd="0" presId="urn:microsoft.com/office/officeart/2005/8/layout/hProcess11"/>
    <dgm:cxn modelId="{424D8608-D550-47D3-B8DF-ED37DBC73CF7}" type="presParOf" srcId="{3A7B4CB1-2D79-4CF2-98EA-063C35B145F3}" destId="{240A0AE0-6D2B-4258-999D-58B839170A98}" srcOrd="1" destOrd="0" presId="urn:microsoft.com/office/officeart/2005/8/layout/hProcess11"/>
    <dgm:cxn modelId="{D94EFA2C-4938-40E3-9BD9-48E7C4D26BD9}" type="presParOf" srcId="{3A7B4CB1-2D79-4CF2-98EA-063C35B145F3}" destId="{BFAD89B9-9C97-449B-9A3F-81A9EFF5E5D9}" srcOrd="2" destOrd="0" presId="urn:microsoft.com/office/officeart/2005/8/layout/hProcess11"/>
    <dgm:cxn modelId="{AC699F1B-BC0C-4CE8-A844-2C48CA78557D}" type="presParOf" srcId="{9970E117-5911-417D-9E0D-13991E164F51}" destId="{BF421F37-BBC5-487D-8D63-26F4C66BDAE0}" srcOrd="3" destOrd="0" presId="urn:microsoft.com/office/officeart/2005/8/layout/hProcess11"/>
    <dgm:cxn modelId="{00EC7F4F-2432-4BF7-A60F-5C695A278265}" type="presParOf" srcId="{9970E117-5911-417D-9E0D-13991E164F51}" destId="{EE55A5DC-2221-4CDF-9EC2-DDA5C35B05AD}" srcOrd="4" destOrd="0" presId="urn:microsoft.com/office/officeart/2005/8/layout/hProcess11"/>
    <dgm:cxn modelId="{F890FCC5-4FB7-4BFA-A726-A369F947AC38}" type="presParOf" srcId="{EE55A5DC-2221-4CDF-9EC2-DDA5C35B05AD}" destId="{9C88E11C-541F-48D2-BBC8-E2AFA8B57707}" srcOrd="0" destOrd="0" presId="urn:microsoft.com/office/officeart/2005/8/layout/hProcess11"/>
    <dgm:cxn modelId="{0AB7BA5A-8301-42E7-90B0-ED0F51F5CD7B}" type="presParOf" srcId="{EE55A5DC-2221-4CDF-9EC2-DDA5C35B05AD}" destId="{710EFEE7-7058-40A7-8716-89C41AE4A725}" srcOrd="1" destOrd="0" presId="urn:microsoft.com/office/officeart/2005/8/layout/hProcess11"/>
    <dgm:cxn modelId="{AC571514-501E-4773-B823-4AB11CDD1BB7}" type="presParOf" srcId="{EE55A5DC-2221-4CDF-9EC2-DDA5C35B05AD}" destId="{7BF9ACD7-A585-4090-A2EC-08CD1D4E8A8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ADE68-0C05-4481-BB79-9B66AF0940DE}" type="datetimeFigureOut">
              <a:rPr lang="nl-BE" smtClean="0"/>
              <a:pPr/>
              <a:t>24/02/2013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37E73-53AD-4E68-B612-B9A35D73654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7D54B-2FE1-453A-A989-63FA13080A31}" type="datetimeFigureOut">
              <a:rPr lang="nl-BE" smtClean="0"/>
              <a:pPr/>
              <a:t>24/02/2013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F948A-28DC-4F26-9502-C35DB6BCFC8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BB48-44AC-494A-A910-6470D0452EAF}" type="datetimeFigureOut">
              <a:rPr lang="nl-NL" smtClean="0"/>
              <a:pPr/>
              <a:t>24-2-2013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C27-640D-496E-81C9-7004BC3235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BB48-44AC-494A-A910-6470D0452EAF}" type="datetimeFigureOut">
              <a:rPr lang="nl-NL" smtClean="0"/>
              <a:pPr/>
              <a:t>24-2-2013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C27-640D-496E-81C9-7004BC3235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BB48-44AC-494A-A910-6470D0452EAF}" type="datetimeFigureOut">
              <a:rPr lang="nl-NL" smtClean="0"/>
              <a:pPr/>
              <a:t>24-2-2013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C27-640D-496E-81C9-7004BC3235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BB48-44AC-494A-A910-6470D0452EAF}" type="datetimeFigureOut">
              <a:rPr lang="nl-NL" smtClean="0"/>
              <a:pPr/>
              <a:t>24-2-2013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C27-640D-496E-81C9-7004BC3235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BB48-44AC-494A-A910-6470D0452EAF}" type="datetimeFigureOut">
              <a:rPr lang="nl-NL" smtClean="0"/>
              <a:pPr/>
              <a:t>24-2-2013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C27-640D-496E-81C9-7004BC3235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BB48-44AC-494A-A910-6470D0452EAF}" type="datetimeFigureOut">
              <a:rPr lang="nl-NL" smtClean="0"/>
              <a:pPr/>
              <a:t>24-2-2013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C27-640D-496E-81C9-7004BC3235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BB48-44AC-494A-A910-6470D0452EAF}" type="datetimeFigureOut">
              <a:rPr lang="nl-NL" smtClean="0"/>
              <a:pPr/>
              <a:t>24-2-2013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C27-640D-496E-81C9-7004BC3235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BB48-44AC-494A-A910-6470D0452EAF}" type="datetimeFigureOut">
              <a:rPr lang="nl-NL" smtClean="0"/>
              <a:pPr/>
              <a:t>24-2-2013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C27-640D-496E-81C9-7004BC3235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BB48-44AC-494A-A910-6470D0452EAF}" type="datetimeFigureOut">
              <a:rPr lang="nl-NL" smtClean="0"/>
              <a:pPr/>
              <a:t>24-2-2013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C27-640D-496E-81C9-7004BC3235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BB48-44AC-494A-A910-6470D0452EAF}" type="datetimeFigureOut">
              <a:rPr lang="nl-NL" smtClean="0"/>
              <a:pPr/>
              <a:t>24-2-2013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C27-640D-496E-81C9-7004BC3235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BB48-44AC-494A-A910-6470D0452EAF}" type="datetimeFigureOut">
              <a:rPr lang="nl-NL" smtClean="0"/>
              <a:pPr/>
              <a:t>24-2-2013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3C27-640D-496E-81C9-7004BC3235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8BB48-44AC-494A-A910-6470D0452EAF}" type="datetimeFigureOut">
              <a:rPr lang="nl-NL" smtClean="0"/>
              <a:pPr/>
              <a:t>24-2-2013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3C27-640D-496E-81C9-7004BC3235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askia.michielsen@campusboomgaard.b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cundaironderwijsturnhout.be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2204864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47874" y="3501008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95538" y="2177573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>
                <a:solidFill>
                  <a:srgbClr val="FF0066"/>
                </a:solidFill>
              </a:rPr>
              <a:t>Voorstelling Nieuwbouw </a:t>
            </a:r>
          </a:p>
          <a:p>
            <a:pPr algn="ctr"/>
            <a:r>
              <a:rPr lang="nl-BE" sz="4000" b="1" dirty="0" smtClean="0">
                <a:solidFill>
                  <a:srgbClr val="FF0066"/>
                </a:solidFill>
              </a:rPr>
              <a:t>Campus Boomgaard</a:t>
            </a:r>
            <a:endParaRPr lang="nl-NL" sz="4000" b="1" dirty="0">
              <a:solidFill>
                <a:srgbClr val="FF0066"/>
              </a:solidFill>
            </a:endParaRPr>
          </a:p>
        </p:txBody>
      </p:sp>
      <p:pic>
        <p:nvPicPr>
          <p:cNvPr id="12" name="Afbeelding 11" descr="IMG_0936.JPG"/>
          <p:cNvPicPr>
            <a:picLocks noChangeAspect="1"/>
          </p:cNvPicPr>
          <p:nvPr/>
        </p:nvPicPr>
        <p:blipFill>
          <a:blip r:embed="rId2" cstate="print"/>
          <a:srcRect t="3375"/>
          <a:stretch>
            <a:fillRect/>
          </a:stretch>
        </p:blipFill>
        <p:spPr>
          <a:xfrm>
            <a:off x="0" y="3806720"/>
            <a:ext cx="4736783" cy="3051280"/>
          </a:xfrm>
          <a:prstGeom prst="rect">
            <a:avLst/>
          </a:prstGeom>
        </p:spPr>
      </p:pic>
      <p:pic>
        <p:nvPicPr>
          <p:cNvPr id="11" name="Afbeelding 10" descr="CA_Boomgaard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2154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1268760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47874" y="6309320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611560" y="1484784"/>
            <a:ext cx="2427644" cy="40011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2000" b="1" dirty="0" smtClean="0">
                <a:solidFill>
                  <a:srgbClr val="FF0066"/>
                </a:solidFill>
              </a:rPr>
              <a:t>Basisvorming       28u</a:t>
            </a:r>
            <a:endParaRPr lang="nl-NL" sz="2000" b="1" dirty="0">
              <a:solidFill>
                <a:srgbClr val="FF0066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52130" y="2060852"/>
            <a:ext cx="2939752" cy="447814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1500" dirty="0" smtClean="0"/>
              <a:t>Levensbeschouwing	   2</a:t>
            </a:r>
          </a:p>
          <a:p>
            <a:pPr>
              <a:defRPr/>
            </a:pPr>
            <a:endParaRPr lang="nl-BE" sz="1500" dirty="0" smtClean="0"/>
          </a:p>
          <a:p>
            <a:pPr>
              <a:defRPr/>
            </a:pPr>
            <a:r>
              <a:rPr lang="nl-BE" sz="1500" dirty="0" smtClean="0"/>
              <a:t>Nederlands	                  	   5</a:t>
            </a:r>
          </a:p>
          <a:p>
            <a:pPr>
              <a:defRPr/>
            </a:pPr>
            <a:r>
              <a:rPr lang="nl-BE" sz="1500" dirty="0" smtClean="0"/>
              <a:t>Frans	                 	   4</a:t>
            </a:r>
          </a:p>
          <a:p>
            <a:pPr>
              <a:defRPr/>
            </a:pPr>
            <a:r>
              <a:rPr lang="nl-BE" sz="1500" dirty="0" smtClean="0"/>
              <a:t>Engels	                	   2</a:t>
            </a:r>
          </a:p>
          <a:p>
            <a:pPr>
              <a:defRPr/>
            </a:pPr>
            <a:endParaRPr lang="nl-BE" sz="1500" dirty="0" smtClean="0"/>
          </a:p>
          <a:p>
            <a:pPr>
              <a:defRPr/>
            </a:pPr>
            <a:r>
              <a:rPr lang="nl-BE" sz="1500" dirty="0" smtClean="0"/>
              <a:t>Wiskunde	              	   5</a:t>
            </a:r>
          </a:p>
          <a:p>
            <a:pPr>
              <a:defRPr/>
            </a:pPr>
            <a:r>
              <a:rPr lang="nl-BE" sz="1500" dirty="0" smtClean="0"/>
              <a:t>Natuurwetenschappen    1 </a:t>
            </a:r>
          </a:p>
          <a:p>
            <a:pPr>
              <a:defRPr/>
            </a:pPr>
            <a:r>
              <a:rPr lang="nl-BE" sz="1500" dirty="0" smtClean="0"/>
              <a:t>Techniek	               	   2</a:t>
            </a:r>
          </a:p>
          <a:p>
            <a:pPr>
              <a:defRPr/>
            </a:pPr>
            <a:endParaRPr lang="nl-BE" sz="1500" dirty="0" smtClean="0"/>
          </a:p>
          <a:p>
            <a:pPr>
              <a:defRPr/>
            </a:pPr>
            <a:r>
              <a:rPr lang="nl-BE" sz="1500" dirty="0" smtClean="0"/>
              <a:t>Aardrijkskunde	   2</a:t>
            </a:r>
          </a:p>
          <a:p>
            <a:pPr>
              <a:defRPr/>
            </a:pPr>
            <a:r>
              <a:rPr lang="nl-BE" sz="1500" dirty="0" smtClean="0"/>
              <a:t>Geschiedenis	   1</a:t>
            </a:r>
          </a:p>
          <a:p>
            <a:pPr>
              <a:defRPr/>
            </a:pPr>
            <a:endParaRPr lang="nl-BE" sz="1500" dirty="0" smtClean="0"/>
          </a:p>
          <a:p>
            <a:pPr>
              <a:defRPr/>
            </a:pPr>
            <a:r>
              <a:rPr lang="nl-BE" sz="1500" dirty="0" smtClean="0"/>
              <a:t>Muzikale Opvoeding	   1</a:t>
            </a:r>
          </a:p>
          <a:p>
            <a:pPr>
              <a:defRPr/>
            </a:pPr>
            <a:r>
              <a:rPr lang="nl-BE" sz="1500" dirty="0" smtClean="0"/>
              <a:t>Plastische Opvoeding	   1</a:t>
            </a:r>
          </a:p>
          <a:p>
            <a:pPr>
              <a:defRPr/>
            </a:pPr>
            <a:endParaRPr lang="nl-BE" sz="1500" dirty="0" smtClean="0"/>
          </a:p>
          <a:p>
            <a:pPr>
              <a:defRPr/>
            </a:pPr>
            <a:r>
              <a:rPr lang="nl-BE" sz="1500" dirty="0" smtClean="0"/>
              <a:t>Lichamelijke Opvoeding  2</a:t>
            </a:r>
          </a:p>
          <a:p>
            <a:pPr>
              <a:defRPr/>
            </a:pPr>
            <a:endParaRPr lang="nl-BE" sz="1500" dirty="0" smtClean="0"/>
          </a:p>
          <a:p>
            <a:pPr>
              <a:defRPr/>
            </a:pPr>
            <a:r>
              <a:rPr lang="nl-BE" sz="1500" b="1" dirty="0" smtClean="0"/>
              <a:t>  		</a:t>
            </a:r>
            <a:endParaRPr lang="nl-NL" sz="1500" b="1" dirty="0"/>
          </a:p>
        </p:txBody>
      </p:sp>
      <p:sp>
        <p:nvSpPr>
          <p:cNvPr id="25" name="Tekstvak 24"/>
          <p:cNvSpPr txBox="1"/>
          <p:nvPr/>
        </p:nvSpPr>
        <p:spPr>
          <a:xfrm>
            <a:off x="3923928" y="1484784"/>
            <a:ext cx="4968552" cy="40011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2000" b="1" dirty="0" smtClean="0">
                <a:solidFill>
                  <a:srgbClr val="FF0066"/>
                </a:solidFill>
              </a:rPr>
              <a:t>Vrije ruimte			             4u</a:t>
            </a:r>
            <a:endParaRPr lang="nl-NL" sz="2000" b="1" dirty="0">
              <a:solidFill>
                <a:srgbClr val="FF0066"/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923930" y="2060848"/>
            <a:ext cx="5040560" cy="4016484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1500" b="1" dirty="0" smtClean="0">
                <a:solidFill>
                  <a:srgbClr val="FF0066"/>
                </a:solidFill>
              </a:rPr>
              <a:t>Latijn</a:t>
            </a:r>
          </a:p>
          <a:p>
            <a:pPr>
              <a:defRPr/>
            </a:pPr>
            <a:endParaRPr lang="nl-BE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nl-BE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Latijn	   4</a:t>
            </a:r>
            <a:endParaRPr lang="nl-BE" sz="1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BE" sz="1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BE" sz="1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nl-BE" sz="1500" b="1" dirty="0" smtClean="0">
                <a:solidFill>
                  <a:srgbClr val="FF0066"/>
                </a:solidFill>
              </a:rPr>
              <a:t>Sport</a:t>
            </a:r>
          </a:p>
          <a:p>
            <a:pPr>
              <a:defRPr/>
            </a:pPr>
            <a:endParaRPr lang="nl-BE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nl-BE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Sport	   4</a:t>
            </a:r>
          </a:p>
          <a:p>
            <a:pPr>
              <a:defRPr/>
            </a:pPr>
            <a:endParaRPr lang="nl-BE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BE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BE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BE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BE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BE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BE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BE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nl-BE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nl-BE" sz="1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131840" y="416859"/>
            <a:ext cx="5832648" cy="707876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nl-BE" sz="4000" b="1" dirty="0" smtClean="0">
                <a:solidFill>
                  <a:srgbClr val="FF0066"/>
                </a:solidFill>
              </a:rPr>
              <a:t>1</a:t>
            </a:r>
            <a:r>
              <a:rPr lang="nl-BE" sz="4000" b="1" baseline="30000" dirty="0" smtClean="0">
                <a:solidFill>
                  <a:srgbClr val="FF0066"/>
                </a:solidFill>
              </a:rPr>
              <a:t>ste</a:t>
            </a:r>
            <a:r>
              <a:rPr lang="nl-BE" sz="4000" b="1" dirty="0" smtClean="0">
                <a:solidFill>
                  <a:srgbClr val="FF0066"/>
                </a:solidFill>
              </a:rPr>
              <a:t> leerjaar A</a:t>
            </a:r>
            <a:endParaRPr lang="nl-NL" sz="4000" b="1" dirty="0">
              <a:solidFill>
                <a:srgbClr val="FF0066"/>
              </a:solidFill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6300194" y="2036459"/>
            <a:ext cx="2572623" cy="2092881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1500" b="1" dirty="0" smtClean="0">
                <a:solidFill>
                  <a:srgbClr val="FF0066"/>
                </a:solidFill>
              </a:rPr>
              <a:t>Wetenschappen Talent</a:t>
            </a:r>
          </a:p>
          <a:p>
            <a:pPr>
              <a:defRPr/>
            </a:pPr>
            <a:endParaRPr lang="nl-BE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nl-BE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Wetenschappen	     2</a:t>
            </a:r>
          </a:p>
          <a:p>
            <a:pPr>
              <a:defRPr/>
            </a:pPr>
            <a:r>
              <a:rPr lang="nl-BE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Talentmodules	     2</a:t>
            </a:r>
          </a:p>
          <a:p>
            <a:pPr>
              <a:defRPr/>
            </a:pPr>
            <a:endParaRPr lang="nl-BE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nl-BE" sz="1500" b="1" dirty="0" smtClean="0">
                <a:solidFill>
                  <a:srgbClr val="FF0066"/>
                </a:solidFill>
              </a:rPr>
              <a:t>Technisch Talent</a:t>
            </a:r>
          </a:p>
          <a:p>
            <a:pPr>
              <a:defRPr/>
            </a:pPr>
            <a:endParaRPr lang="nl-BE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nl-BE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Talentmodules	     4</a:t>
            </a:r>
          </a:p>
          <a:p>
            <a:pPr>
              <a:defRPr/>
            </a:pPr>
            <a:endParaRPr lang="nl-BE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Afbeelding 11" descr="standaard_voor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5" y="72008"/>
            <a:ext cx="2688579" cy="1052736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755578" y="625937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Samen groeien naar je beste ik</a:t>
            </a:r>
            <a:endParaRPr lang="nl-NL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/>
          <p:cNvSpPr txBox="1"/>
          <p:nvPr/>
        </p:nvSpPr>
        <p:spPr>
          <a:xfrm>
            <a:off x="3131840" y="416859"/>
            <a:ext cx="5832648" cy="70787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nl-BE" sz="4000" b="1" dirty="0" err="1" smtClean="0">
                <a:solidFill>
                  <a:srgbClr val="FF0000"/>
                </a:solidFill>
              </a:rPr>
              <a:t>A-stroom</a:t>
            </a:r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179514" y="3758152"/>
            <a:ext cx="2939752" cy="46166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2400" b="1" dirty="0" smtClean="0">
                <a:solidFill>
                  <a:srgbClr val="FF0066"/>
                </a:solidFill>
              </a:rPr>
              <a:t>Optie Technische</a:t>
            </a:r>
            <a:endParaRPr lang="nl-NL" sz="2400" b="1" dirty="0">
              <a:solidFill>
                <a:srgbClr val="FF0066"/>
              </a:solidFill>
            </a:endParaRPr>
          </a:p>
        </p:txBody>
      </p:sp>
      <p:graphicFrame>
        <p:nvGraphicFramePr>
          <p:cNvPr id="20" name="Tabel 19"/>
          <p:cNvGraphicFramePr>
            <a:graphicFrameLocks noGrp="1"/>
          </p:cNvGraphicFramePr>
          <p:nvPr/>
        </p:nvGraphicFramePr>
        <p:xfrm>
          <a:off x="251520" y="2584440"/>
          <a:ext cx="8640960" cy="180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370840"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Module 1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Module 2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Module 3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Module 4</a:t>
                      </a:r>
                      <a:endParaRPr lang="nl-N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2 uur in de week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Wetenschappen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Wetenschappen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Wetenschappen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Wetenschappen</a:t>
                      </a:r>
                      <a:endParaRPr lang="nl-N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2 uur in de week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CLIL Engels</a:t>
                      </a:r>
                    </a:p>
                    <a:p>
                      <a:r>
                        <a:rPr lang="nl-BE" sz="1600" dirty="0" smtClean="0"/>
                        <a:t>Project Sport</a:t>
                      </a:r>
                    </a:p>
                    <a:p>
                      <a:r>
                        <a:rPr lang="nl-BE" sz="1600" dirty="0" smtClean="0"/>
                        <a:t>Sociaal</a:t>
                      </a:r>
                    </a:p>
                    <a:p>
                      <a:r>
                        <a:rPr lang="nl-BE" sz="1600" dirty="0" smtClean="0"/>
                        <a:t>Drukken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CLIL</a:t>
                      </a:r>
                      <a:r>
                        <a:rPr lang="nl-BE" sz="1600" baseline="0" dirty="0" smtClean="0"/>
                        <a:t> Frans</a:t>
                      </a:r>
                    </a:p>
                    <a:p>
                      <a:r>
                        <a:rPr lang="nl-BE" sz="1600" baseline="0" dirty="0" smtClean="0"/>
                        <a:t>Project Sport</a:t>
                      </a:r>
                    </a:p>
                    <a:p>
                      <a:r>
                        <a:rPr lang="nl-BE" sz="1600" baseline="0" dirty="0" smtClean="0"/>
                        <a:t>Grafische</a:t>
                      </a:r>
                    </a:p>
                    <a:p>
                      <a:r>
                        <a:rPr lang="nl-BE" sz="1600" baseline="0" dirty="0" smtClean="0"/>
                        <a:t>Informatica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CLIL Engels</a:t>
                      </a:r>
                    </a:p>
                    <a:p>
                      <a:r>
                        <a:rPr lang="nl-BE" sz="1600" dirty="0" smtClean="0"/>
                        <a:t>Project Sport</a:t>
                      </a:r>
                    </a:p>
                    <a:p>
                      <a:r>
                        <a:rPr lang="nl-BE" sz="1600" dirty="0" smtClean="0"/>
                        <a:t>ICT</a:t>
                      </a:r>
                    </a:p>
                    <a:p>
                      <a:r>
                        <a:rPr lang="nl-BE" sz="1600" baseline="0" dirty="0" smtClean="0"/>
                        <a:t>Mechanica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CLIL Frans</a:t>
                      </a:r>
                    </a:p>
                    <a:p>
                      <a:r>
                        <a:rPr lang="nl-BE" sz="1600" dirty="0" smtClean="0"/>
                        <a:t>Project Sport</a:t>
                      </a:r>
                    </a:p>
                    <a:p>
                      <a:r>
                        <a:rPr lang="nl-BE" sz="1600" dirty="0" smtClean="0"/>
                        <a:t>Initiatie</a:t>
                      </a:r>
                      <a:r>
                        <a:rPr lang="nl-BE" sz="1600" baseline="0" dirty="0" smtClean="0"/>
                        <a:t> Hotel</a:t>
                      </a:r>
                    </a:p>
                    <a:p>
                      <a:r>
                        <a:rPr lang="nl-BE" sz="1600" baseline="0" dirty="0" smtClean="0"/>
                        <a:t>Elektriciteit</a:t>
                      </a:r>
                      <a:endParaRPr lang="nl-BE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kstvak 21"/>
          <p:cNvSpPr txBox="1"/>
          <p:nvPr/>
        </p:nvSpPr>
        <p:spPr>
          <a:xfrm>
            <a:off x="179512" y="1412780"/>
            <a:ext cx="3888432" cy="46166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2400" b="1" dirty="0" smtClean="0">
                <a:solidFill>
                  <a:srgbClr val="FF0000"/>
                </a:solidFill>
              </a:rPr>
              <a:t>Wetenschappen Talent</a:t>
            </a:r>
            <a:endParaRPr lang="nl-NL" sz="2400" b="1" dirty="0">
              <a:solidFill>
                <a:srgbClr val="FF0000"/>
              </a:solidFill>
            </a:endParaRPr>
          </a:p>
        </p:txBody>
      </p:sp>
      <p:pic>
        <p:nvPicPr>
          <p:cNvPr id="23" name="Picture 10" descr="http://4.bp.blogspot.com/_3CV8SXd7-xY/SmILT9YoaaI/AAAAAAAAKsM/l38zu2lUFAs/s400/profesor-chifl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8144" y="1340768"/>
            <a:ext cx="1107873" cy="1124744"/>
          </a:xfrm>
          <a:prstGeom prst="rect">
            <a:avLst/>
          </a:prstGeom>
          <a:noFill/>
        </p:spPr>
      </p:pic>
      <p:pic>
        <p:nvPicPr>
          <p:cNvPr id="24" name="Picture 18" descr="http://www.purmersteijn.eu/wp-content/uploads/2010/11/voetba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423" y="1412776"/>
            <a:ext cx="853867" cy="973137"/>
          </a:xfrm>
          <a:prstGeom prst="rect">
            <a:avLst/>
          </a:prstGeom>
          <a:noFill/>
        </p:spPr>
      </p:pic>
      <p:pic>
        <p:nvPicPr>
          <p:cNvPr id="25" name="Picture 20" descr="http://quovadis.blogcindario.com/ficheros/Gifs_animados/escrito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395110"/>
            <a:ext cx="1296144" cy="1080121"/>
          </a:xfrm>
          <a:prstGeom prst="rect">
            <a:avLst/>
          </a:prstGeom>
          <a:noFill/>
        </p:spPr>
      </p:pic>
      <p:pic>
        <p:nvPicPr>
          <p:cNvPr id="26" name="Picture 2" descr="http://1.bp.blogspot.com/_1OHY1sW4u7A/TDuZLs_lVhI/AAAAAAAAAHw/HqumNnqhEXI/s320/creatief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9687" y="1340769"/>
            <a:ext cx="1492793" cy="1102295"/>
          </a:xfrm>
          <a:prstGeom prst="rect">
            <a:avLst/>
          </a:prstGeom>
          <a:noFill/>
        </p:spPr>
      </p:pic>
      <p:pic>
        <p:nvPicPr>
          <p:cNvPr id="29" name="Afbeelding 28" descr="standaard_voor_pri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5" y="72008"/>
            <a:ext cx="2688579" cy="1052736"/>
          </a:xfrm>
          <a:prstGeom prst="rect">
            <a:avLst/>
          </a:prstGeom>
        </p:spPr>
      </p:pic>
      <p:cxnSp>
        <p:nvCxnSpPr>
          <p:cNvPr id="14" name="Rechte verbindingslijn 13"/>
          <p:cNvCxnSpPr/>
          <p:nvPr/>
        </p:nvCxnSpPr>
        <p:spPr>
          <a:xfrm>
            <a:off x="0" y="1268760"/>
            <a:ext cx="9132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47874" y="6309320"/>
            <a:ext cx="9132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755578" y="625937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Samen groeien naar je beste ik</a:t>
            </a:r>
            <a:endParaRPr lang="nl-NL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/>
          <p:cNvSpPr txBox="1"/>
          <p:nvPr/>
        </p:nvSpPr>
        <p:spPr>
          <a:xfrm>
            <a:off x="3131840" y="416859"/>
            <a:ext cx="5832648" cy="70787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nl-BE" sz="4000" b="1" dirty="0" err="1" smtClean="0">
                <a:solidFill>
                  <a:srgbClr val="FF0000"/>
                </a:solidFill>
              </a:rPr>
              <a:t>A-stroom</a:t>
            </a:r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179514" y="3758152"/>
            <a:ext cx="2939752" cy="46166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2400" b="1" dirty="0" smtClean="0">
                <a:solidFill>
                  <a:srgbClr val="FF0066"/>
                </a:solidFill>
              </a:rPr>
              <a:t>Optie Technische</a:t>
            </a:r>
            <a:endParaRPr lang="nl-NL" sz="2400" b="1" dirty="0">
              <a:solidFill>
                <a:srgbClr val="FF0066"/>
              </a:solidFill>
            </a:endParaRPr>
          </a:p>
        </p:txBody>
      </p:sp>
      <p:graphicFrame>
        <p:nvGraphicFramePr>
          <p:cNvPr id="20" name="Tabel 19"/>
          <p:cNvGraphicFramePr>
            <a:graphicFrameLocks noGrp="1"/>
          </p:cNvGraphicFramePr>
          <p:nvPr/>
        </p:nvGraphicFramePr>
        <p:xfrm>
          <a:off x="251520" y="2996416"/>
          <a:ext cx="8640960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370840"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Module 1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Module 2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Module 3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Module 4</a:t>
                      </a:r>
                      <a:endParaRPr lang="nl-N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2 uur in de week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Handel</a:t>
                      </a:r>
                    </a:p>
                    <a:p>
                      <a:r>
                        <a:rPr lang="nl-BE" sz="1600" dirty="0" smtClean="0"/>
                        <a:t>Mechanica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err="1" smtClean="0"/>
                        <a:t>Inititatie</a:t>
                      </a:r>
                      <a:r>
                        <a:rPr lang="nl-BE" sz="1600" baseline="0" dirty="0" smtClean="0"/>
                        <a:t> Hotel</a:t>
                      </a:r>
                    </a:p>
                    <a:p>
                      <a:r>
                        <a:rPr lang="nl-BE" sz="1600" baseline="0" dirty="0" smtClean="0"/>
                        <a:t>Elektriciteit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Sociaal</a:t>
                      </a:r>
                    </a:p>
                    <a:p>
                      <a:r>
                        <a:rPr lang="nl-BE" sz="1600" dirty="0" smtClean="0"/>
                        <a:t>Drukken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Grafische</a:t>
                      </a:r>
                    </a:p>
                    <a:p>
                      <a:r>
                        <a:rPr lang="nl-BE" sz="1600" dirty="0" smtClean="0"/>
                        <a:t>Informatica</a:t>
                      </a:r>
                      <a:endParaRPr lang="nl-N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2 uur in de week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CLIL Engels</a:t>
                      </a:r>
                    </a:p>
                    <a:p>
                      <a:r>
                        <a:rPr lang="nl-BE" sz="1600" dirty="0" smtClean="0"/>
                        <a:t>Project Sport</a:t>
                      </a:r>
                    </a:p>
                    <a:p>
                      <a:r>
                        <a:rPr lang="nl-BE" sz="1600" dirty="0" smtClean="0"/>
                        <a:t>Sociaal</a:t>
                      </a:r>
                    </a:p>
                    <a:p>
                      <a:r>
                        <a:rPr lang="nl-BE" sz="1600" dirty="0" smtClean="0"/>
                        <a:t>Drukken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CLIL</a:t>
                      </a:r>
                      <a:r>
                        <a:rPr lang="nl-BE" sz="1600" baseline="0" dirty="0" smtClean="0"/>
                        <a:t> Frans</a:t>
                      </a:r>
                    </a:p>
                    <a:p>
                      <a:r>
                        <a:rPr lang="nl-BE" sz="1600" baseline="0" dirty="0" smtClean="0"/>
                        <a:t>Project Sport</a:t>
                      </a:r>
                    </a:p>
                    <a:p>
                      <a:r>
                        <a:rPr lang="nl-BE" sz="1600" baseline="0" dirty="0" smtClean="0"/>
                        <a:t>Grafische</a:t>
                      </a:r>
                    </a:p>
                    <a:p>
                      <a:r>
                        <a:rPr lang="nl-BE" sz="1600" baseline="0" dirty="0" smtClean="0"/>
                        <a:t>Informatica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CLIL Engels</a:t>
                      </a:r>
                    </a:p>
                    <a:p>
                      <a:r>
                        <a:rPr lang="nl-BE" sz="1600" dirty="0" smtClean="0"/>
                        <a:t>Project Sport</a:t>
                      </a:r>
                    </a:p>
                    <a:p>
                      <a:r>
                        <a:rPr lang="nl-BE" sz="1600" dirty="0" smtClean="0"/>
                        <a:t>ICT</a:t>
                      </a:r>
                    </a:p>
                    <a:p>
                      <a:r>
                        <a:rPr lang="nl-BE" sz="1600" baseline="0" dirty="0" smtClean="0"/>
                        <a:t>Mechanica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CLIL Frans</a:t>
                      </a:r>
                    </a:p>
                    <a:p>
                      <a:r>
                        <a:rPr lang="nl-BE" sz="1600" dirty="0" smtClean="0"/>
                        <a:t>Project Sport</a:t>
                      </a:r>
                    </a:p>
                    <a:p>
                      <a:r>
                        <a:rPr lang="nl-BE" sz="1600" dirty="0" smtClean="0"/>
                        <a:t>Initiatie</a:t>
                      </a:r>
                      <a:r>
                        <a:rPr lang="nl-BE" sz="1600" baseline="0" dirty="0" smtClean="0"/>
                        <a:t> Hotel</a:t>
                      </a:r>
                    </a:p>
                    <a:p>
                      <a:r>
                        <a:rPr lang="nl-BE" sz="1600" baseline="0" dirty="0" smtClean="0"/>
                        <a:t>Elektriciteit</a:t>
                      </a:r>
                      <a:endParaRPr lang="nl-BE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kstvak 21"/>
          <p:cNvSpPr txBox="1"/>
          <p:nvPr/>
        </p:nvSpPr>
        <p:spPr>
          <a:xfrm>
            <a:off x="179512" y="1412780"/>
            <a:ext cx="3888432" cy="46166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2400" b="1" dirty="0" smtClean="0">
                <a:solidFill>
                  <a:srgbClr val="FF0000"/>
                </a:solidFill>
              </a:rPr>
              <a:t>Technisch Talent</a:t>
            </a:r>
            <a:endParaRPr lang="nl-NL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6" descr="http://palabrasenjapones.com/wp-content/uploads/2009/08/0541-Cocinero-en-japones-26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4"/>
            <a:ext cx="892957" cy="1030335"/>
          </a:xfrm>
          <a:prstGeom prst="rect">
            <a:avLst/>
          </a:prstGeom>
          <a:noFill/>
        </p:spPr>
      </p:pic>
      <p:pic>
        <p:nvPicPr>
          <p:cNvPr id="15" name="Picture 14" descr="http://www.englishexercises.org/makeagame/my_documents/my_pictures/2009/ago/682_secreta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73023"/>
            <a:ext cx="1008112" cy="1135901"/>
          </a:xfrm>
          <a:prstGeom prst="rect">
            <a:avLst/>
          </a:prstGeom>
          <a:noFill/>
        </p:spPr>
      </p:pic>
      <p:pic>
        <p:nvPicPr>
          <p:cNvPr id="16" name="Picture 16" descr="http://www.clipartoday.com/_thumbs/022/Industry/architects_cartoons_194942_tn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8543" y="1631878"/>
            <a:ext cx="1138388" cy="1005034"/>
          </a:xfrm>
          <a:prstGeom prst="rect">
            <a:avLst/>
          </a:prstGeom>
          <a:noFill/>
        </p:spPr>
      </p:pic>
      <p:pic>
        <p:nvPicPr>
          <p:cNvPr id="17" name="Picture 2" descr="http://www.animaatjes.nl/plaatjes/s/slaap_lekker/trusten0_2178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556792"/>
            <a:ext cx="864096" cy="1243086"/>
          </a:xfrm>
          <a:prstGeom prst="rect">
            <a:avLst/>
          </a:prstGeom>
          <a:noFill/>
        </p:spPr>
      </p:pic>
      <p:pic>
        <p:nvPicPr>
          <p:cNvPr id="18" name="Afbeelding 17" descr="standaard_voor_pri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5" y="72008"/>
            <a:ext cx="2688579" cy="1052736"/>
          </a:xfrm>
          <a:prstGeom prst="rect">
            <a:avLst/>
          </a:prstGeom>
        </p:spPr>
      </p:pic>
      <p:cxnSp>
        <p:nvCxnSpPr>
          <p:cNvPr id="19" name="Rechte verbindingslijn 18"/>
          <p:cNvCxnSpPr/>
          <p:nvPr/>
        </p:nvCxnSpPr>
        <p:spPr>
          <a:xfrm>
            <a:off x="0" y="1268760"/>
            <a:ext cx="9132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47874" y="6309320"/>
            <a:ext cx="9132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755578" y="625937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Samen groeien naar je beste ik</a:t>
            </a:r>
            <a:endParaRPr lang="nl-NL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1268760"/>
            <a:ext cx="9132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611560" y="1484784"/>
            <a:ext cx="2427644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2000" b="1" dirty="0" smtClean="0">
                <a:solidFill>
                  <a:srgbClr val="FF0000"/>
                </a:solidFill>
              </a:rPr>
              <a:t>Basisvorming       22u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52130" y="2060850"/>
            <a:ext cx="2939752" cy="4016484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1500" dirty="0" smtClean="0"/>
              <a:t>Levensbeschouwing	   2</a:t>
            </a:r>
          </a:p>
          <a:p>
            <a:pPr>
              <a:defRPr/>
            </a:pPr>
            <a:endParaRPr lang="nl-BE" sz="1500" dirty="0" smtClean="0"/>
          </a:p>
          <a:p>
            <a:pPr>
              <a:defRPr/>
            </a:pPr>
            <a:r>
              <a:rPr lang="nl-BE" sz="1500" dirty="0" smtClean="0"/>
              <a:t>Nederlands	                  	   5</a:t>
            </a:r>
          </a:p>
          <a:p>
            <a:pPr>
              <a:defRPr/>
            </a:pPr>
            <a:r>
              <a:rPr lang="nl-BE" sz="1500" dirty="0" smtClean="0"/>
              <a:t>Frans	                 	   2</a:t>
            </a:r>
          </a:p>
          <a:p>
            <a:pPr>
              <a:defRPr/>
            </a:pPr>
            <a:endParaRPr lang="nl-BE" sz="1500" dirty="0" smtClean="0"/>
          </a:p>
          <a:p>
            <a:pPr>
              <a:defRPr/>
            </a:pPr>
            <a:r>
              <a:rPr lang="nl-BE" sz="1500" dirty="0" smtClean="0"/>
              <a:t>Wiskunde	              	   4</a:t>
            </a:r>
          </a:p>
          <a:p>
            <a:pPr>
              <a:defRPr/>
            </a:pPr>
            <a:r>
              <a:rPr lang="nl-BE" sz="1500" dirty="0" smtClean="0"/>
              <a:t>Natuurwetenschappen     2 </a:t>
            </a:r>
          </a:p>
          <a:p>
            <a:pPr>
              <a:defRPr/>
            </a:pPr>
            <a:endParaRPr lang="nl-BE" sz="1500" dirty="0" smtClean="0"/>
          </a:p>
          <a:p>
            <a:pPr>
              <a:defRPr/>
            </a:pPr>
            <a:r>
              <a:rPr lang="nl-BE" sz="1500" dirty="0" smtClean="0"/>
              <a:t>Aardrijkskunde	   1</a:t>
            </a:r>
          </a:p>
          <a:p>
            <a:pPr>
              <a:defRPr/>
            </a:pPr>
            <a:r>
              <a:rPr lang="nl-BE" sz="1500" dirty="0" smtClean="0"/>
              <a:t>Geschiedenis	   1</a:t>
            </a:r>
          </a:p>
          <a:p>
            <a:pPr>
              <a:defRPr/>
            </a:pPr>
            <a:endParaRPr lang="nl-BE" sz="1500" dirty="0" smtClean="0"/>
          </a:p>
          <a:p>
            <a:pPr>
              <a:defRPr/>
            </a:pPr>
            <a:r>
              <a:rPr lang="nl-BE" sz="1500" dirty="0" smtClean="0"/>
              <a:t>Muzikale Opvoeding	   1</a:t>
            </a:r>
          </a:p>
          <a:p>
            <a:pPr>
              <a:defRPr/>
            </a:pPr>
            <a:r>
              <a:rPr lang="nl-BE" sz="1500" dirty="0" smtClean="0"/>
              <a:t>Plastische Opvoeding	   2</a:t>
            </a:r>
          </a:p>
          <a:p>
            <a:pPr>
              <a:defRPr/>
            </a:pPr>
            <a:endParaRPr lang="nl-BE" sz="1500" dirty="0" smtClean="0"/>
          </a:p>
          <a:p>
            <a:pPr>
              <a:defRPr/>
            </a:pPr>
            <a:r>
              <a:rPr lang="nl-BE" sz="1500" dirty="0" smtClean="0"/>
              <a:t>Lichamelijke Opvoeding  2</a:t>
            </a:r>
          </a:p>
          <a:p>
            <a:pPr>
              <a:defRPr/>
            </a:pPr>
            <a:endParaRPr lang="nl-BE" sz="1500" dirty="0" smtClean="0"/>
          </a:p>
          <a:p>
            <a:pPr>
              <a:defRPr/>
            </a:pPr>
            <a:r>
              <a:rPr lang="nl-BE" sz="1500" b="1" dirty="0" smtClean="0"/>
              <a:t>  		</a:t>
            </a:r>
            <a:endParaRPr lang="nl-NL" sz="1500" b="1" dirty="0"/>
          </a:p>
        </p:txBody>
      </p:sp>
      <p:sp>
        <p:nvSpPr>
          <p:cNvPr id="25" name="Tekstvak 24"/>
          <p:cNvSpPr txBox="1"/>
          <p:nvPr/>
        </p:nvSpPr>
        <p:spPr>
          <a:xfrm>
            <a:off x="3923928" y="1484784"/>
            <a:ext cx="4968552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2000" b="1" dirty="0" smtClean="0">
                <a:solidFill>
                  <a:srgbClr val="FF0000"/>
                </a:solidFill>
              </a:rPr>
              <a:t>Praktijkgerichte vakken		           10u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923930" y="2060850"/>
            <a:ext cx="5040560" cy="2323713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1500" b="1" dirty="0" smtClean="0">
                <a:solidFill>
                  <a:srgbClr val="FF0000"/>
                </a:solidFill>
              </a:rPr>
              <a:t>Techniek		6</a:t>
            </a:r>
            <a:endParaRPr lang="nl-BE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BE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r>
              <a:rPr lang="nl-BE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Optie Nijverheid</a:t>
            </a:r>
          </a:p>
          <a:p>
            <a:pPr lvl="1">
              <a:defRPr/>
            </a:pPr>
            <a:r>
              <a:rPr lang="nl-BE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Optie Zachte sector</a:t>
            </a:r>
          </a:p>
          <a:p>
            <a:pPr lvl="1">
              <a:defRPr/>
            </a:pPr>
            <a:r>
              <a:rPr lang="nl-BE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Optie Grafische sector</a:t>
            </a:r>
          </a:p>
          <a:p>
            <a:pPr>
              <a:defRPr/>
            </a:pPr>
            <a:endParaRPr lang="nl-BE" sz="1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BE" sz="1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nl-BE" sz="1500" b="1" dirty="0" smtClean="0">
                <a:solidFill>
                  <a:srgbClr val="FF0000"/>
                </a:solidFill>
              </a:rPr>
              <a:t>Talentmodules	4</a:t>
            </a:r>
          </a:p>
          <a:p>
            <a:pPr>
              <a:defRPr/>
            </a:pPr>
            <a:endParaRPr lang="nl-BE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nl-BE" sz="1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131840" y="416859"/>
            <a:ext cx="5832648" cy="707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nl-BE" sz="4000" b="1" dirty="0" smtClean="0">
                <a:solidFill>
                  <a:srgbClr val="FF0000"/>
                </a:solidFill>
              </a:rPr>
              <a:t>1</a:t>
            </a:r>
            <a:r>
              <a:rPr lang="nl-BE" sz="4000" b="1" baseline="30000" dirty="0" smtClean="0">
                <a:solidFill>
                  <a:srgbClr val="FF0000"/>
                </a:solidFill>
              </a:rPr>
              <a:t>ste</a:t>
            </a:r>
            <a:r>
              <a:rPr lang="nl-BE" sz="4000" b="1" dirty="0" smtClean="0">
                <a:solidFill>
                  <a:srgbClr val="FF0000"/>
                </a:solidFill>
              </a:rPr>
              <a:t> leerjaar B</a:t>
            </a:r>
            <a:endParaRPr lang="nl-NL" sz="4000" b="1" dirty="0">
              <a:solidFill>
                <a:srgbClr val="FF0000"/>
              </a:solidFill>
            </a:endParaRPr>
          </a:p>
        </p:txBody>
      </p:sp>
      <p:pic>
        <p:nvPicPr>
          <p:cNvPr id="12" name="Afbeelding 11" descr="standaard_voor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5" y="72008"/>
            <a:ext cx="2688579" cy="1052736"/>
          </a:xfrm>
          <a:prstGeom prst="rect">
            <a:avLst/>
          </a:prstGeom>
        </p:spPr>
      </p:pic>
      <p:cxnSp>
        <p:nvCxnSpPr>
          <p:cNvPr id="13" name="Rechte verbindingslijn 12"/>
          <p:cNvCxnSpPr/>
          <p:nvPr/>
        </p:nvCxnSpPr>
        <p:spPr>
          <a:xfrm>
            <a:off x="47874" y="6309320"/>
            <a:ext cx="9132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755578" y="625937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Samen groeien naar je beste ik</a:t>
            </a:r>
            <a:endParaRPr lang="nl-NL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1268760"/>
            <a:ext cx="9132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3131840" y="416859"/>
            <a:ext cx="5832648" cy="70787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nl-BE" sz="4000" b="1" dirty="0" err="1" smtClean="0">
                <a:solidFill>
                  <a:srgbClr val="FF0000"/>
                </a:solidFill>
              </a:rPr>
              <a:t>B-stroom</a:t>
            </a:r>
            <a:endParaRPr lang="nl-NL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Tabel 19"/>
          <p:cNvGraphicFramePr>
            <a:graphicFrameLocks noGrp="1"/>
          </p:cNvGraphicFramePr>
          <p:nvPr/>
        </p:nvGraphicFramePr>
        <p:xfrm>
          <a:off x="3563888" y="3068960"/>
          <a:ext cx="5184576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  <a:gridCol w="1728192"/>
              </a:tblGrid>
              <a:tr h="370840"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Module 1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Module 2</a:t>
                      </a:r>
                      <a:endParaRPr lang="nl-N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2 uur in de week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Mode</a:t>
                      </a:r>
                    </a:p>
                    <a:p>
                      <a:r>
                        <a:rPr lang="nl-BE" sz="1600" dirty="0" smtClean="0"/>
                        <a:t>Decoratie</a:t>
                      </a:r>
                    </a:p>
                    <a:p>
                      <a:r>
                        <a:rPr lang="nl-BE" sz="1600" dirty="0" smtClean="0"/>
                        <a:t>Nijverheid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Dactylo</a:t>
                      </a:r>
                    </a:p>
                    <a:p>
                      <a:r>
                        <a:rPr lang="nl-BE" sz="1600" dirty="0" smtClean="0"/>
                        <a:t>ICT</a:t>
                      </a:r>
                    </a:p>
                    <a:p>
                      <a:r>
                        <a:rPr lang="nl-BE" sz="1600" dirty="0" smtClean="0"/>
                        <a:t>Nijverheid</a:t>
                      </a:r>
                      <a:endParaRPr lang="nl-N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2 uur in de week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ICT</a:t>
                      </a:r>
                    </a:p>
                    <a:p>
                      <a:r>
                        <a:rPr lang="nl-BE" sz="1600" dirty="0" smtClean="0"/>
                        <a:t>Hotel</a:t>
                      </a:r>
                    </a:p>
                    <a:p>
                      <a:r>
                        <a:rPr lang="nl-BE" sz="1600" dirty="0" smtClean="0"/>
                        <a:t>Grafische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Hotel</a:t>
                      </a:r>
                    </a:p>
                    <a:p>
                      <a:r>
                        <a:rPr lang="nl-BE" sz="1600" baseline="0" dirty="0" smtClean="0"/>
                        <a:t>Decoratie</a:t>
                      </a:r>
                    </a:p>
                    <a:p>
                      <a:r>
                        <a:rPr lang="nl-BE" sz="1600" baseline="0" dirty="0" smtClean="0"/>
                        <a:t>Grafische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6" descr="http://palabrasenjapones.com/wp-content/uploads/2009/08/0541-Cocinero-en-japones-26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4"/>
            <a:ext cx="892957" cy="1030335"/>
          </a:xfrm>
          <a:prstGeom prst="rect">
            <a:avLst/>
          </a:prstGeom>
          <a:noFill/>
        </p:spPr>
      </p:pic>
      <p:pic>
        <p:nvPicPr>
          <p:cNvPr id="15" name="Picture 14" descr="http://www.englishexercises.org/makeagame/my_documents/my_pictures/2009/ago/682_secreta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73023"/>
            <a:ext cx="1008112" cy="1135901"/>
          </a:xfrm>
          <a:prstGeom prst="rect">
            <a:avLst/>
          </a:prstGeom>
          <a:noFill/>
        </p:spPr>
      </p:pic>
      <p:pic>
        <p:nvPicPr>
          <p:cNvPr id="16" name="Picture 16" descr="http://www.clipartoday.com/_thumbs/022/Industry/architects_cartoons_194942_tn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8543" y="1631878"/>
            <a:ext cx="1138388" cy="1005034"/>
          </a:xfrm>
          <a:prstGeom prst="rect">
            <a:avLst/>
          </a:prstGeom>
          <a:noFill/>
        </p:spPr>
      </p:pic>
      <p:pic>
        <p:nvPicPr>
          <p:cNvPr id="17" name="Picture 2" descr="http://www.animaatjes.nl/plaatjes/s/slaap_lekker/trusten0_2178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556792"/>
            <a:ext cx="864096" cy="1243086"/>
          </a:xfrm>
          <a:prstGeom prst="rect">
            <a:avLst/>
          </a:prstGeom>
          <a:noFill/>
        </p:spPr>
      </p:pic>
      <p:pic>
        <p:nvPicPr>
          <p:cNvPr id="18" name="Afbeelding 17" descr="standaard_voor_pri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5" y="72008"/>
            <a:ext cx="2688579" cy="1052736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/>
        </p:nvCxnSpPr>
        <p:spPr>
          <a:xfrm>
            <a:off x="47874" y="6309320"/>
            <a:ext cx="9132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755578" y="625937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Samen groeien naar je beste ik</a:t>
            </a:r>
            <a:endParaRPr lang="nl-NL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67544" y="1484786"/>
            <a:ext cx="8568952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Hoe willen we dit waarmaken?</a:t>
            </a:r>
          </a:p>
          <a:p>
            <a:pPr>
              <a:spcBef>
                <a:spcPct val="50000"/>
              </a:spcBef>
            </a:pPr>
            <a:endParaRPr lang="nl-BE" sz="1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nl-BE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Talentmodules in brede 1</a:t>
            </a:r>
            <a:r>
              <a:rPr lang="nl-BE" sz="35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</a:t>
            </a:r>
            <a:r>
              <a:rPr lang="nl-BE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graad</a:t>
            </a:r>
          </a:p>
          <a:p>
            <a:pPr>
              <a:spcBef>
                <a:spcPct val="50000"/>
              </a:spcBef>
            </a:pPr>
            <a:r>
              <a:rPr lang="nl-BE" sz="3500" b="1" dirty="0" smtClean="0">
                <a:solidFill>
                  <a:srgbClr val="FF0066"/>
                </a:solidFill>
              </a:rPr>
              <a:t>2. Departementen</a:t>
            </a:r>
          </a:p>
          <a:p>
            <a:pPr>
              <a:spcBef>
                <a:spcPct val="50000"/>
              </a:spcBef>
            </a:pPr>
            <a:r>
              <a:rPr lang="nl-BE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Talentenrapport</a:t>
            </a:r>
          </a:p>
        </p:txBody>
      </p:sp>
      <p:sp>
        <p:nvSpPr>
          <p:cNvPr id="16" name="Rechthoek 15"/>
          <p:cNvSpPr/>
          <p:nvPr/>
        </p:nvSpPr>
        <p:spPr>
          <a:xfrm>
            <a:off x="8244409" y="2276872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 descr="standaard_voor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5" y="72008"/>
            <a:ext cx="2688579" cy="1052736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755578" y="625937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Samen groeien naar je beste ik</a:t>
            </a:r>
            <a:endParaRPr lang="nl-NL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0" y="119675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47873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6127895" y="620688"/>
            <a:ext cx="3016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3200" b="1" dirty="0" smtClean="0">
                <a:solidFill>
                  <a:srgbClr val="FF0066"/>
                </a:solidFill>
              </a:rPr>
              <a:t>WIE ZIJN WE?</a:t>
            </a:r>
            <a:endParaRPr lang="nl-BE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67544" y="1484786"/>
            <a:ext cx="856895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Kernideeën</a:t>
            </a:r>
          </a:p>
          <a:p>
            <a:pPr>
              <a:spcBef>
                <a:spcPct val="50000"/>
              </a:spcBef>
            </a:pPr>
            <a:r>
              <a:rPr lang="nl-BE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Krachten bundelen</a:t>
            </a:r>
          </a:p>
          <a:p>
            <a:pPr>
              <a:spcBef>
                <a:spcPct val="50000"/>
              </a:spcBef>
            </a:pPr>
            <a:r>
              <a:rPr lang="nl-BE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Eigenheid behouden – profilering!</a:t>
            </a:r>
          </a:p>
          <a:p>
            <a:pPr>
              <a:spcBef>
                <a:spcPct val="50000"/>
              </a:spcBef>
            </a:pPr>
            <a:r>
              <a:rPr lang="nl-BE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Specifieke versterking</a:t>
            </a:r>
          </a:p>
          <a:p>
            <a:pPr>
              <a:spcBef>
                <a:spcPct val="50000"/>
              </a:spcBef>
            </a:pPr>
            <a:r>
              <a:rPr lang="nl-BE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Logische overgangen creëren</a:t>
            </a:r>
            <a:endParaRPr lang="nl-BE" sz="4000" dirty="0" smtClean="0">
              <a:solidFill>
                <a:srgbClr val="FF0000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8244409" y="2276872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 descr="standaard_voor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5" y="72008"/>
            <a:ext cx="2688579" cy="1052736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755578" y="625937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Samen groeien naar je beste ik</a:t>
            </a:r>
            <a:endParaRPr lang="nl-NL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0" y="119675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47873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6127895" y="620688"/>
            <a:ext cx="3016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3200" b="1" dirty="0" smtClean="0">
                <a:solidFill>
                  <a:srgbClr val="FF0066"/>
                </a:solidFill>
              </a:rPr>
              <a:t>WIE ZIJN WE?</a:t>
            </a:r>
            <a:endParaRPr lang="nl-BE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67544" y="1484786"/>
            <a:ext cx="8568952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Hoe willen we dit waarmaken?</a:t>
            </a:r>
          </a:p>
          <a:p>
            <a:pPr>
              <a:spcBef>
                <a:spcPct val="50000"/>
              </a:spcBef>
            </a:pPr>
            <a:endParaRPr lang="nl-BE" sz="1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nl-BE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Talentmodules in brede 1</a:t>
            </a:r>
            <a:r>
              <a:rPr lang="nl-BE" sz="35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</a:t>
            </a:r>
            <a:r>
              <a:rPr lang="nl-BE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graad</a:t>
            </a:r>
          </a:p>
          <a:p>
            <a:pPr>
              <a:spcBef>
                <a:spcPct val="50000"/>
              </a:spcBef>
            </a:pPr>
            <a:r>
              <a:rPr lang="nl-BE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Departementen</a:t>
            </a:r>
          </a:p>
          <a:p>
            <a:pPr>
              <a:spcBef>
                <a:spcPct val="50000"/>
              </a:spcBef>
            </a:pPr>
            <a:r>
              <a:rPr lang="nl-BE" sz="3500" b="1" dirty="0" smtClean="0">
                <a:solidFill>
                  <a:srgbClr val="FF0066"/>
                </a:solidFill>
              </a:rPr>
              <a:t>3. Talentenrapport</a:t>
            </a:r>
          </a:p>
        </p:txBody>
      </p:sp>
      <p:sp>
        <p:nvSpPr>
          <p:cNvPr id="16" name="Rechthoek 15"/>
          <p:cNvSpPr/>
          <p:nvPr/>
        </p:nvSpPr>
        <p:spPr>
          <a:xfrm>
            <a:off x="8244409" y="2276872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 descr="standaard_voor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5" y="72008"/>
            <a:ext cx="2688579" cy="1052736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755578" y="625937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Samen groeien naar je beste ik</a:t>
            </a:r>
            <a:endParaRPr lang="nl-NL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0" y="119675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47873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6127895" y="620688"/>
            <a:ext cx="3016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3200" b="1" dirty="0" smtClean="0">
                <a:solidFill>
                  <a:srgbClr val="FF0066"/>
                </a:solidFill>
              </a:rPr>
              <a:t>WIE ZIJN WE?</a:t>
            </a:r>
            <a:endParaRPr lang="nl-BE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tandaard_voor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13" y="-12614"/>
            <a:ext cx="2536892" cy="993342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>
            <a:off x="0" y="1052736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-14355" y="1728092"/>
            <a:ext cx="9132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980728"/>
            <a:ext cx="9144000" cy="707886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>
                <a:solidFill>
                  <a:srgbClr val="FF0066"/>
                </a:solidFill>
              </a:rPr>
              <a:t>Talentrapport in een globaal kader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0" y="1916832"/>
            <a:ext cx="9144000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 smtClean="0">
                <a:solidFill>
                  <a:schemeClr val="bg1"/>
                </a:solidFill>
              </a:rPr>
              <a:t>Betekenis van het talentenrapport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51520" y="2780929"/>
            <a:ext cx="889248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Puntenrapport</a:t>
            </a:r>
          </a:p>
          <a:p>
            <a:pPr lvl="1"/>
            <a:r>
              <a:rPr lang="nl-BE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welke mate heeft de leerling de leerplandoelen bereikt?</a:t>
            </a:r>
          </a:p>
          <a:p>
            <a:pPr lvl="1"/>
            <a:endParaRPr lang="nl-BE" sz="2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BE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Stimulerend en talentenrapport</a:t>
            </a:r>
          </a:p>
          <a:p>
            <a:pPr lvl="1"/>
            <a:r>
              <a:rPr lang="nl-BE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Naast de leerplandoelen, leggen we als school extra accenten</a:t>
            </a:r>
          </a:p>
          <a:p>
            <a:pPr lvl="1"/>
            <a:endParaRPr lang="nl-BE" sz="2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nl-BE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vinden het belangrijk dat leerlingen in een bepaalde richting over 6 bijkomende kenmerken/vaardigheden/talenten beschikken of deze ontwikkelen.</a:t>
            </a:r>
          </a:p>
          <a:p>
            <a:pPr>
              <a:buFont typeface="Arial" pitchFamily="34" charset="0"/>
              <a:buChar char="•"/>
            </a:pPr>
            <a:endParaRPr lang="nl-BE" sz="3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l-BE" sz="3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6127895" y="548680"/>
            <a:ext cx="3016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3200" b="1" dirty="0" smtClean="0">
                <a:solidFill>
                  <a:srgbClr val="FF0066"/>
                </a:solidFill>
              </a:rPr>
              <a:t>WIE ZIJN WE?</a:t>
            </a:r>
            <a:endParaRPr lang="nl-BE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tandaard_voor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13" y="-12614"/>
            <a:ext cx="2536892" cy="993342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>
            <a:off x="0" y="1052736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-14355" y="172809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9807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>
                <a:solidFill>
                  <a:srgbClr val="FF0066"/>
                </a:solidFill>
              </a:rPr>
              <a:t>Talentrapport in een globaal kader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0" y="1916832"/>
            <a:ext cx="9144000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 smtClean="0">
                <a:solidFill>
                  <a:schemeClr val="bg1"/>
                </a:solidFill>
              </a:rPr>
              <a:t>Betekenis van de ‘6 talenten’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51520" y="2780928"/>
            <a:ext cx="889248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Ideaalbeeld van de leerling</a:t>
            </a:r>
          </a:p>
          <a:p>
            <a:pPr lvl="1"/>
            <a:r>
              <a:rPr lang="nl-BE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willen elke leerling zo dicht mogelijk bij dit ideaal brengen</a:t>
            </a:r>
          </a:p>
          <a:p>
            <a:pPr lvl="1"/>
            <a:r>
              <a:rPr lang="nl-BE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hebben hier 2 jaar de tijd voor</a:t>
            </a:r>
          </a:p>
          <a:p>
            <a:pPr lvl="1"/>
            <a:endParaRPr lang="nl-BE" sz="2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BE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Aandacht tijdens het leerproces en de lessen</a:t>
            </a:r>
          </a:p>
          <a:p>
            <a:pPr lvl="1"/>
            <a:r>
              <a:rPr lang="nl-BE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Lesmomenten voorzien om deze talenten te ontwikkelen</a:t>
            </a:r>
          </a:p>
          <a:p>
            <a:pPr lvl="1"/>
            <a:r>
              <a:rPr lang="nl-BE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Lesmomenten voorzien om deze talenten te observeren</a:t>
            </a:r>
          </a:p>
          <a:p>
            <a:pPr>
              <a:buFont typeface="Arial" pitchFamily="34" charset="0"/>
              <a:buChar char="•"/>
            </a:pPr>
            <a:endParaRPr lang="nl-BE" sz="3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l-BE" sz="3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6127895" y="548680"/>
            <a:ext cx="3016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3200" b="1" dirty="0" smtClean="0">
                <a:solidFill>
                  <a:srgbClr val="FF0066"/>
                </a:solidFill>
              </a:rPr>
              <a:t>WIE ZIJN WE?</a:t>
            </a:r>
            <a:endParaRPr lang="nl-BE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2204864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0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95538" y="2177573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nl-BE" sz="4000" b="1" dirty="0" smtClean="0">
                <a:solidFill>
                  <a:srgbClr val="FF0066"/>
                </a:solidFill>
              </a:rPr>
              <a:t>Wie zijn we?</a:t>
            </a:r>
          </a:p>
          <a:p>
            <a:pPr marL="742950" indent="-742950">
              <a:buAutoNum type="arabicPeriod"/>
            </a:pPr>
            <a:r>
              <a:rPr lang="nl-NL" sz="4000" b="1" dirty="0" smtClean="0">
                <a:solidFill>
                  <a:srgbClr val="FF0066"/>
                </a:solidFill>
              </a:rPr>
              <a:t>Nieuwbouw</a:t>
            </a:r>
          </a:p>
          <a:p>
            <a:pPr marL="1200150" lvl="1" indent="-742950">
              <a:buFont typeface="Arial" pitchFamily="34" charset="0"/>
              <a:buChar char="•"/>
            </a:pPr>
            <a:r>
              <a:rPr lang="nl-NL" sz="4000" b="1" dirty="0" smtClean="0">
                <a:solidFill>
                  <a:srgbClr val="FF0066"/>
                </a:solidFill>
              </a:rPr>
              <a:t>Waarom</a:t>
            </a:r>
          </a:p>
          <a:p>
            <a:pPr marL="1200150" lvl="1" indent="-742950">
              <a:buFont typeface="Arial" pitchFamily="34" charset="0"/>
              <a:buChar char="•"/>
            </a:pPr>
            <a:r>
              <a:rPr lang="nl-NL" sz="4000" b="1" dirty="0" smtClean="0">
                <a:solidFill>
                  <a:srgbClr val="FF0066"/>
                </a:solidFill>
              </a:rPr>
              <a:t>Het bouwproject zelf</a:t>
            </a:r>
          </a:p>
          <a:p>
            <a:pPr marL="1200150" lvl="1" indent="-742950">
              <a:buFont typeface="Arial" pitchFamily="34" charset="0"/>
              <a:buChar char="•"/>
            </a:pPr>
            <a:r>
              <a:rPr lang="nl-NL" sz="4000" b="1" dirty="0" smtClean="0">
                <a:solidFill>
                  <a:srgbClr val="FF0066"/>
                </a:solidFill>
              </a:rPr>
              <a:t>Planning</a:t>
            </a:r>
          </a:p>
          <a:p>
            <a:pPr marL="742950" indent="-742950">
              <a:buAutoNum type="arabicPeriod"/>
            </a:pPr>
            <a:r>
              <a:rPr lang="nl-NL" sz="4000" b="1" dirty="0" smtClean="0">
                <a:solidFill>
                  <a:srgbClr val="FF0066"/>
                </a:solidFill>
              </a:rPr>
              <a:t>Vragen?</a:t>
            </a:r>
          </a:p>
          <a:p>
            <a:pPr marL="742950" indent="-742950" algn="ctr"/>
            <a:endParaRPr lang="nl-NL" sz="4000" b="1" dirty="0" smtClean="0">
              <a:solidFill>
                <a:srgbClr val="FF0066"/>
              </a:solidFill>
            </a:endParaRPr>
          </a:p>
          <a:p>
            <a:pPr marL="742950" indent="-742950" algn="ctr">
              <a:buAutoNum type="arabicPeriod"/>
            </a:pPr>
            <a:endParaRPr lang="nl-NL" sz="4000" b="1" dirty="0">
              <a:solidFill>
                <a:srgbClr val="FF0066"/>
              </a:solidFill>
            </a:endParaRPr>
          </a:p>
        </p:txBody>
      </p:sp>
      <p:pic>
        <p:nvPicPr>
          <p:cNvPr id="11" name="Afbeelding 10" descr="CA_Boomgaa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4788024" cy="2154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tandaard_voor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13" y="-12614"/>
            <a:ext cx="2536892" cy="993342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>
            <a:off x="0" y="1052736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-14355" y="172809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9807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>
                <a:solidFill>
                  <a:srgbClr val="FF0066"/>
                </a:solidFill>
              </a:rPr>
              <a:t>Talentrapport in een globaal kader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0" y="1916832"/>
            <a:ext cx="9144000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 smtClean="0">
                <a:solidFill>
                  <a:schemeClr val="bg1"/>
                </a:solidFill>
              </a:rPr>
              <a:t>Feedbackgesprek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51520" y="2780928"/>
            <a:ext cx="8892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Persoonlijk contact tussen een kernleerkracht en de leerling en ook met de ouders</a:t>
            </a:r>
          </a:p>
          <a:p>
            <a:endParaRPr lang="nl-BE" sz="3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nl-BE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Positief gericht gesprek waar samen gezocht wordt naar knelpunten, maar ook uitdagingen worden gezocht en acties worden voorgesteld met concrete afspraken.</a:t>
            </a:r>
          </a:p>
          <a:p>
            <a:pPr lvl="1"/>
            <a:endParaRPr lang="nl-BE" sz="2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nl-BE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DOEL: leerling helpen in het groeiproces naar het ideaalbeeld</a:t>
            </a:r>
          </a:p>
          <a:p>
            <a:pPr lvl="1"/>
            <a:r>
              <a:rPr lang="nl-BE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met leerling tot een bewuste studiekeuze komen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2204864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0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95538" y="2177573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nl-BE" sz="4000" b="1" dirty="0" smtClean="0">
                <a:solidFill>
                  <a:srgbClr val="FF0066"/>
                </a:solidFill>
              </a:rPr>
              <a:t>Wie zijn we?</a:t>
            </a:r>
          </a:p>
          <a:p>
            <a:pPr marL="742950" indent="-742950">
              <a:buAutoNum type="arabicPeriod"/>
            </a:pPr>
            <a:r>
              <a:rPr lang="nl-NL" sz="4000" b="1" dirty="0" smtClean="0">
                <a:solidFill>
                  <a:srgbClr val="FF0066"/>
                </a:solidFill>
              </a:rPr>
              <a:t>Nieuwbouw</a:t>
            </a:r>
          </a:p>
          <a:p>
            <a:pPr marL="1200150" lvl="1" indent="-742950">
              <a:buFont typeface="Arial" pitchFamily="34" charset="0"/>
              <a:buChar char="•"/>
            </a:pPr>
            <a:r>
              <a:rPr lang="nl-NL" sz="4000" b="1" dirty="0" smtClean="0">
                <a:solidFill>
                  <a:srgbClr val="FF0066"/>
                </a:solidFill>
              </a:rPr>
              <a:t>Waarom</a:t>
            </a:r>
          </a:p>
          <a:p>
            <a:pPr marL="1200150" lvl="1" indent="-742950">
              <a:buFont typeface="Arial" pitchFamily="34" charset="0"/>
              <a:buChar char="•"/>
            </a:pPr>
            <a:r>
              <a:rPr lang="nl-NL" sz="4000" b="1" dirty="0" smtClean="0">
                <a:solidFill>
                  <a:srgbClr val="FF0066"/>
                </a:solidFill>
              </a:rPr>
              <a:t>Het bouwproject zelf</a:t>
            </a:r>
          </a:p>
          <a:p>
            <a:pPr marL="1200150" lvl="1" indent="-742950">
              <a:buFont typeface="Arial" pitchFamily="34" charset="0"/>
              <a:buChar char="•"/>
            </a:pPr>
            <a:r>
              <a:rPr lang="nl-NL" sz="4000" b="1" dirty="0" smtClean="0">
                <a:solidFill>
                  <a:srgbClr val="FF0066"/>
                </a:solidFill>
              </a:rPr>
              <a:t>Planning</a:t>
            </a:r>
          </a:p>
          <a:p>
            <a:pPr marL="742950" indent="-742950">
              <a:buAutoNum type="arabicPeriod"/>
            </a:pPr>
            <a:r>
              <a:rPr lang="nl-NL" sz="4000" b="1" dirty="0" smtClean="0">
                <a:solidFill>
                  <a:srgbClr val="FF0066"/>
                </a:solidFill>
              </a:rPr>
              <a:t>Vragen?</a:t>
            </a:r>
          </a:p>
          <a:p>
            <a:pPr marL="742950" indent="-742950" algn="ctr"/>
            <a:endParaRPr lang="nl-NL" sz="4000" b="1" dirty="0" smtClean="0">
              <a:solidFill>
                <a:srgbClr val="FF0066"/>
              </a:solidFill>
            </a:endParaRPr>
          </a:p>
          <a:p>
            <a:pPr marL="742950" indent="-742950" algn="ctr">
              <a:buAutoNum type="arabicPeriod"/>
            </a:pPr>
            <a:endParaRPr lang="nl-NL" sz="4000" b="1" dirty="0">
              <a:solidFill>
                <a:srgbClr val="FF0066"/>
              </a:solidFill>
            </a:endParaRPr>
          </a:p>
        </p:txBody>
      </p:sp>
      <p:pic>
        <p:nvPicPr>
          <p:cNvPr id="11" name="Afbeelding 10" descr="CA_Boomgaa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4788024" cy="2154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2204864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0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95538" y="2177573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nl-NL" sz="1200" b="1" dirty="0" smtClean="0">
              <a:solidFill>
                <a:srgbClr val="FF0066"/>
              </a:solidFill>
            </a:endParaRPr>
          </a:p>
          <a:p>
            <a:pPr marL="742950" indent="-742950" algn="ctr">
              <a:buAutoNum type="arabicPeriod"/>
            </a:pPr>
            <a:endParaRPr lang="nl-NL" sz="4000" b="1" dirty="0">
              <a:solidFill>
                <a:srgbClr val="FF0066"/>
              </a:solidFill>
            </a:endParaRPr>
          </a:p>
        </p:txBody>
      </p:sp>
      <p:pic>
        <p:nvPicPr>
          <p:cNvPr id="11" name="Afbeelding 10" descr="CA_Boomgaa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215481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187624" y="3356992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nl-NL" sz="3200" b="1" dirty="0" smtClean="0">
                <a:solidFill>
                  <a:srgbClr val="FF0066"/>
                </a:solidFill>
              </a:rPr>
              <a:t>Waarom dit bouwproject?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2204864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0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95538" y="2177573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nl-NL" sz="1200" b="1" dirty="0" smtClean="0">
              <a:solidFill>
                <a:srgbClr val="FF0066"/>
              </a:solidFill>
            </a:endParaRPr>
          </a:p>
          <a:p>
            <a:pPr marL="742950" indent="-742950" algn="ctr">
              <a:buAutoNum type="arabicPeriod"/>
            </a:pPr>
            <a:endParaRPr lang="nl-NL" sz="4000" b="1" dirty="0">
              <a:solidFill>
                <a:srgbClr val="FF0066"/>
              </a:solidFill>
            </a:endParaRPr>
          </a:p>
        </p:txBody>
      </p:sp>
      <p:pic>
        <p:nvPicPr>
          <p:cNvPr id="11" name="Afbeelding 10" descr="CA_Boomgaa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215481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7312024" y="1556792"/>
            <a:ext cx="1831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nl-NL" sz="3200" b="1" dirty="0" smtClean="0">
                <a:solidFill>
                  <a:srgbClr val="FF0066"/>
                </a:solidFill>
              </a:rPr>
              <a:t>Waarom?</a:t>
            </a:r>
          </a:p>
        </p:txBody>
      </p:sp>
      <p:pic>
        <p:nvPicPr>
          <p:cNvPr id="12" name="Afbeelding 11" descr="35901_Kadaster_Plan_200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276872"/>
            <a:ext cx="5544616" cy="3916608"/>
          </a:xfrm>
          <a:prstGeom prst="rect">
            <a:avLst/>
          </a:prstGeom>
        </p:spPr>
      </p:pic>
      <p:sp>
        <p:nvSpPr>
          <p:cNvPr id="13" name="Ovaal 12"/>
          <p:cNvSpPr/>
          <p:nvPr/>
        </p:nvSpPr>
        <p:spPr>
          <a:xfrm>
            <a:off x="5148064" y="3933056"/>
            <a:ext cx="936104" cy="1008112"/>
          </a:xfrm>
          <a:prstGeom prst="ellips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/>
          <p:cNvSpPr txBox="1"/>
          <p:nvPr/>
        </p:nvSpPr>
        <p:spPr>
          <a:xfrm>
            <a:off x="7164288" y="38610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hotelafdeling</a:t>
            </a:r>
            <a:endParaRPr lang="nl-BE" dirty="0"/>
          </a:p>
        </p:txBody>
      </p:sp>
      <p:sp>
        <p:nvSpPr>
          <p:cNvPr id="15" name="Ovaal 14"/>
          <p:cNvSpPr/>
          <p:nvPr/>
        </p:nvSpPr>
        <p:spPr>
          <a:xfrm>
            <a:off x="3563888" y="3933056"/>
            <a:ext cx="1224136" cy="648072"/>
          </a:xfrm>
          <a:prstGeom prst="ellipse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kstvak 15"/>
          <p:cNvSpPr txBox="1"/>
          <p:nvPr/>
        </p:nvSpPr>
        <p:spPr>
          <a:xfrm>
            <a:off x="0" y="3717032"/>
            <a:ext cx="133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Oude paviljoenen eerste graad</a:t>
            </a:r>
            <a:endParaRPr lang="nl-BE" dirty="0"/>
          </a:p>
        </p:txBody>
      </p:sp>
      <p:cxnSp>
        <p:nvCxnSpPr>
          <p:cNvPr id="18" name="Rechte verbindingslijn 17"/>
          <p:cNvCxnSpPr>
            <a:endCxn id="13" idx="6"/>
          </p:cNvCxnSpPr>
          <p:nvPr/>
        </p:nvCxnSpPr>
        <p:spPr>
          <a:xfrm flipH="1">
            <a:off x="6084168" y="4221088"/>
            <a:ext cx="136815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16" idx="3"/>
            <a:endCxn id="15" idx="2"/>
          </p:cNvCxnSpPr>
          <p:nvPr/>
        </p:nvCxnSpPr>
        <p:spPr>
          <a:xfrm flipV="1">
            <a:off x="1331640" y="4257092"/>
            <a:ext cx="2232248" cy="60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2204864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0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95538" y="2177573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nl-NL" sz="1200" b="1" dirty="0" smtClean="0">
              <a:solidFill>
                <a:srgbClr val="FF0066"/>
              </a:solidFill>
            </a:endParaRPr>
          </a:p>
          <a:p>
            <a:pPr marL="742950" indent="-742950" algn="ctr">
              <a:buAutoNum type="arabicPeriod"/>
            </a:pPr>
            <a:endParaRPr lang="nl-NL" sz="4000" b="1" dirty="0">
              <a:solidFill>
                <a:srgbClr val="FF0066"/>
              </a:solidFill>
            </a:endParaRPr>
          </a:p>
        </p:txBody>
      </p:sp>
      <p:pic>
        <p:nvPicPr>
          <p:cNvPr id="11" name="Afbeelding 10" descr="CA_Boomgaa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215481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7312024" y="1556792"/>
            <a:ext cx="1831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nl-NL" sz="3200" b="1" dirty="0" smtClean="0">
                <a:solidFill>
                  <a:srgbClr val="FF0066"/>
                </a:solidFill>
              </a:rPr>
              <a:t>Waarom?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83568" y="2564904"/>
            <a:ext cx="79208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nl-BE" sz="2000" dirty="0" smtClean="0"/>
              <a:t> Centraliseren van de campus</a:t>
            </a:r>
          </a:p>
          <a:p>
            <a:pPr>
              <a:buFontTx/>
              <a:buChar char="-"/>
            </a:pPr>
            <a:r>
              <a:rPr lang="nl-BE" sz="2000" dirty="0" smtClean="0"/>
              <a:t> Lagere energiefacturen</a:t>
            </a:r>
          </a:p>
          <a:p>
            <a:pPr>
              <a:buFontTx/>
              <a:buChar char="-"/>
            </a:pPr>
            <a:r>
              <a:rPr lang="nl-BE" sz="2000" dirty="0" smtClean="0"/>
              <a:t> Gebouwen afgestemd op het onderwijs dat wij willen geven</a:t>
            </a:r>
          </a:p>
          <a:p>
            <a:pPr>
              <a:buFontTx/>
              <a:buChar char="-"/>
            </a:pPr>
            <a:r>
              <a:rPr lang="nl-BE" sz="2000" dirty="0" smtClean="0"/>
              <a:t> Hotelschool Turnhout duidelijker op de kaart brengen en de omgeving nog meer de kans geven hiervan te genieten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2204864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0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95538" y="2177573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nl-NL" sz="1200" b="1" dirty="0" smtClean="0">
              <a:solidFill>
                <a:srgbClr val="FF0066"/>
              </a:solidFill>
            </a:endParaRPr>
          </a:p>
          <a:p>
            <a:pPr marL="742950" indent="-742950" algn="ctr">
              <a:buAutoNum type="arabicPeriod"/>
            </a:pPr>
            <a:endParaRPr lang="nl-NL" sz="4000" b="1" dirty="0">
              <a:solidFill>
                <a:srgbClr val="FF0066"/>
              </a:solidFill>
            </a:endParaRPr>
          </a:p>
        </p:txBody>
      </p:sp>
      <p:pic>
        <p:nvPicPr>
          <p:cNvPr id="11" name="Afbeelding 10" descr="CA_Boomgaa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215481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492872" y="1556792"/>
            <a:ext cx="3651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nl-NL" sz="3200" b="1" dirty="0" smtClean="0">
                <a:solidFill>
                  <a:srgbClr val="FF0066"/>
                </a:solidFill>
              </a:rPr>
              <a:t>Scholen van Morgen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4267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11"/>
          <p:cNvSpPr txBox="1"/>
          <p:nvPr/>
        </p:nvSpPr>
        <p:spPr>
          <a:xfrm>
            <a:off x="4572000" y="2564904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/>
              <a:t>165 deelnemende scholen in heel Vlaanderen</a:t>
            </a:r>
          </a:p>
          <a:p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48 scholen in provincie Antwerpen</a:t>
            </a:r>
          </a:p>
          <a:p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Inhaalbeweging in schoolinfrastructuur</a:t>
            </a:r>
          </a:p>
          <a:p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Scholen van morgen </a:t>
            </a:r>
            <a:r>
              <a:rPr lang="nl-BE" b="1" dirty="0" smtClean="0"/>
              <a:t>ontwerpt, bouwt, financiert en onderhoudt</a:t>
            </a:r>
            <a:r>
              <a:rPr lang="nl-BE" dirty="0" smtClean="0"/>
              <a:t> het gebouw gedurende 30 jaar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2204864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0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95538" y="2177573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nl-NL" sz="1200" b="1" dirty="0" smtClean="0">
              <a:solidFill>
                <a:srgbClr val="FF0066"/>
              </a:solidFill>
            </a:endParaRPr>
          </a:p>
          <a:p>
            <a:pPr marL="742950" indent="-742950" algn="ctr">
              <a:buAutoNum type="arabicPeriod"/>
            </a:pPr>
            <a:endParaRPr lang="nl-NL" sz="4000" b="1" dirty="0">
              <a:solidFill>
                <a:srgbClr val="FF0066"/>
              </a:solidFill>
            </a:endParaRPr>
          </a:p>
        </p:txBody>
      </p:sp>
      <p:pic>
        <p:nvPicPr>
          <p:cNvPr id="11" name="Afbeelding 10" descr="CA_Boomgaa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215481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492872" y="1556792"/>
            <a:ext cx="3651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nl-NL" sz="3200" b="1" dirty="0" smtClean="0">
                <a:solidFill>
                  <a:srgbClr val="FF0066"/>
                </a:solidFill>
              </a:rPr>
              <a:t>Scholen van Morgen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4267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11"/>
          <p:cNvSpPr txBox="1"/>
          <p:nvPr/>
        </p:nvSpPr>
        <p:spPr>
          <a:xfrm>
            <a:off x="4572000" y="2564904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Toezicht op kwaliteit (normen respecteren, kwalitatief en duurzaam bouwen)</a:t>
            </a:r>
          </a:p>
          <a:p>
            <a:endParaRPr lang="nl-BE" dirty="0" smtClean="0"/>
          </a:p>
          <a:p>
            <a:r>
              <a:rPr lang="nl-BE" dirty="0" smtClean="0"/>
              <a:t>Toezicht op timing: korte ontwerp- en bouwperiode</a:t>
            </a:r>
          </a:p>
          <a:p>
            <a:endParaRPr lang="nl-BE" dirty="0" smtClean="0"/>
          </a:p>
          <a:p>
            <a:r>
              <a:rPr lang="nl-BE" dirty="0" smtClean="0"/>
              <a:t>Onderhoud gedurende 30 jaar: school is gebruiker en betaalt een </a:t>
            </a:r>
            <a:r>
              <a:rPr lang="nl-BE" dirty="0" err="1" smtClean="0"/>
              <a:t>beschikbaarheidsvergoeding</a:t>
            </a:r>
            <a:r>
              <a:rPr lang="nl-BE" dirty="0" smtClean="0"/>
              <a:t>, </a:t>
            </a:r>
          </a:p>
          <a:p>
            <a:r>
              <a:rPr lang="nl-BE" dirty="0" smtClean="0"/>
              <a:t>daarna wordt het schoolbestuur eigenaar.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2204864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0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95538" y="2177573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nl-NL" sz="1200" b="1" dirty="0" smtClean="0">
              <a:solidFill>
                <a:srgbClr val="FF0066"/>
              </a:solidFill>
            </a:endParaRPr>
          </a:p>
          <a:p>
            <a:pPr marL="742950" indent="-742950" algn="ctr">
              <a:buAutoNum type="arabicPeriod"/>
            </a:pPr>
            <a:endParaRPr lang="nl-NL" sz="4000" b="1" dirty="0">
              <a:solidFill>
                <a:srgbClr val="FF0066"/>
              </a:solidFill>
            </a:endParaRPr>
          </a:p>
        </p:txBody>
      </p:sp>
      <p:pic>
        <p:nvPicPr>
          <p:cNvPr id="11" name="Afbeelding 10" descr="CA_Boomgaa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215481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6734366" y="1628800"/>
            <a:ext cx="2409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nl-NL" sz="3200" b="1" dirty="0" smtClean="0">
                <a:solidFill>
                  <a:srgbClr val="FF0066"/>
                </a:solidFill>
              </a:rPr>
              <a:t>Omschrijving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395536" y="2420888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nl-BE" dirty="0" smtClean="0"/>
              <a:t> Nieuwe vleugel aan het bestaande hoofdgebouw (waar nu de parking is)</a:t>
            </a:r>
          </a:p>
          <a:p>
            <a:pPr>
              <a:buFontTx/>
              <a:buChar char="-"/>
            </a:pPr>
            <a:r>
              <a:rPr lang="nl-BE" dirty="0" smtClean="0"/>
              <a:t> Begane grond: Hotelschool</a:t>
            </a:r>
          </a:p>
          <a:p>
            <a:pPr>
              <a:buFontTx/>
              <a:buChar char="-"/>
            </a:pPr>
            <a:r>
              <a:rPr lang="nl-BE" dirty="0" smtClean="0"/>
              <a:t> Verdiepingen: eerste graad</a:t>
            </a:r>
          </a:p>
          <a:p>
            <a:pPr>
              <a:buFontTx/>
              <a:buChar char="-"/>
            </a:pPr>
            <a:r>
              <a:rPr lang="nl-BE" dirty="0" smtClean="0"/>
              <a:t> Speelplaats die nu niet in gebruik is wordt omsloten en in gebruik genomen</a:t>
            </a:r>
          </a:p>
          <a:p>
            <a:pPr>
              <a:buFontTx/>
              <a:buChar char="-"/>
            </a:pPr>
            <a:r>
              <a:rPr lang="nl-BE" dirty="0" smtClean="0"/>
              <a:t> Rond het gebouw parkeerplaatsen en brandweg, met bomen</a:t>
            </a:r>
          </a:p>
          <a:p>
            <a:pPr>
              <a:buFontTx/>
              <a:buChar char="-"/>
            </a:pPr>
            <a:r>
              <a:rPr lang="nl-BE" dirty="0" smtClean="0"/>
              <a:t> Overdekte speelplaats met fietsenstalling</a:t>
            </a:r>
          </a:p>
          <a:p>
            <a:pPr>
              <a:buFontTx/>
              <a:buChar char="-"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2204864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0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95538" y="2177573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nl-NL" sz="1200" b="1" dirty="0" smtClean="0">
              <a:solidFill>
                <a:srgbClr val="FF0066"/>
              </a:solidFill>
            </a:endParaRPr>
          </a:p>
          <a:p>
            <a:pPr marL="742950" indent="-742950" algn="ctr">
              <a:buAutoNum type="arabicPeriod"/>
            </a:pPr>
            <a:endParaRPr lang="nl-NL" sz="4000" b="1" dirty="0">
              <a:solidFill>
                <a:srgbClr val="FF0066"/>
              </a:solidFill>
            </a:endParaRPr>
          </a:p>
        </p:txBody>
      </p:sp>
      <p:pic>
        <p:nvPicPr>
          <p:cNvPr id="11" name="Afbeelding 10" descr="CA_Boomgaa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215481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999357" y="1628800"/>
            <a:ext cx="3144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nl-NL" sz="3200" b="1" dirty="0" smtClean="0">
                <a:solidFill>
                  <a:srgbClr val="FF0066"/>
                </a:solidFill>
              </a:rPr>
              <a:t>Inplanting op site</a:t>
            </a:r>
          </a:p>
        </p:txBody>
      </p:sp>
      <p:pic>
        <p:nvPicPr>
          <p:cNvPr id="12" name="Afbeelding 11" descr="SVM044-VO-121106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420888"/>
            <a:ext cx="6804248" cy="3450566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6911752" y="24208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Boomgaardstraat</a:t>
            </a:r>
            <a:endParaRPr lang="nl-BE" dirty="0"/>
          </a:p>
        </p:txBody>
      </p:sp>
      <p:sp>
        <p:nvSpPr>
          <p:cNvPr id="14" name="Tekstvak 13"/>
          <p:cNvSpPr txBox="1"/>
          <p:nvPr/>
        </p:nvSpPr>
        <p:spPr>
          <a:xfrm>
            <a:off x="7308304" y="2924944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Freinetschool</a:t>
            </a: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5364088" y="22768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hoofdgebouw</a:t>
            </a:r>
            <a:endParaRPr lang="nl-BE" dirty="0"/>
          </a:p>
        </p:txBody>
      </p:sp>
      <p:cxnSp>
        <p:nvCxnSpPr>
          <p:cNvPr id="17" name="Rechte verbindingslijn 16"/>
          <p:cNvCxnSpPr>
            <a:stCxn id="15" idx="1"/>
          </p:cNvCxnSpPr>
          <p:nvPr/>
        </p:nvCxnSpPr>
        <p:spPr>
          <a:xfrm flipH="1" flipV="1">
            <a:off x="4283968" y="2348880"/>
            <a:ext cx="1080120" cy="112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>
            <a:off x="6948264" y="2708920"/>
            <a:ext cx="2160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>
            <a:stCxn id="14" idx="2"/>
          </p:cNvCxnSpPr>
          <p:nvPr/>
        </p:nvCxnSpPr>
        <p:spPr>
          <a:xfrm flipH="1">
            <a:off x="7812360" y="3294276"/>
            <a:ext cx="413792" cy="1142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al 15"/>
          <p:cNvSpPr/>
          <p:nvPr/>
        </p:nvSpPr>
        <p:spPr>
          <a:xfrm>
            <a:off x="1043608" y="4149080"/>
            <a:ext cx="2016224" cy="1872208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827584" y="3573016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0" y="2708920"/>
            <a:ext cx="140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Afbraak oude paviljoenen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2204864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0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95538" y="2177573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nl-NL" sz="1200" b="1" dirty="0" smtClean="0">
              <a:solidFill>
                <a:srgbClr val="FF0066"/>
              </a:solidFill>
            </a:endParaRPr>
          </a:p>
          <a:p>
            <a:pPr marL="742950" indent="-742950" algn="ctr">
              <a:buAutoNum type="arabicPeriod"/>
            </a:pPr>
            <a:endParaRPr lang="nl-NL" sz="4000" b="1" dirty="0">
              <a:solidFill>
                <a:srgbClr val="FF0066"/>
              </a:solidFill>
            </a:endParaRPr>
          </a:p>
        </p:txBody>
      </p:sp>
      <p:pic>
        <p:nvPicPr>
          <p:cNvPr id="11" name="Afbeelding 10" descr="CA_Boomgaa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215481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999357" y="1628800"/>
            <a:ext cx="3144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nl-NL" sz="3200" b="1" dirty="0" smtClean="0">
                <a:solidFill>
                  <a:srgbClr val="FF0066"/>
                </a:solidFill>
              </a:rPr>
              <a:t>Inplanting op site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11560" y="2564904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nl-BE" dirty="0" smtClean="0"/>
              <a:t> Locatie maakt het hoofdgebouw symmetrisch, logischer</a:t>
            </a:r>
          </a:p>
          <a:p>
            <a:pPr>
              <a:buFontTx/>
              <a:buChar char="-"/>
            </a:pPr>
            <a:r>
              <a:rPr lang="nl-BE" dirty="0" smtClean="0"/>
              <a:t> Bouwen aan de straatkant spaart open ruimte achterin</a:t>
            </a:r>
          </a:p>
          <a:p>
            <a:pPr>
              <a:buFontTx/>
              <a:buChar char="-"/>
            </a:pPr>
            <a:r>
              <a:rPr lang="nl-BE" dirty="0" smtClean="0"/>
              <a:t> Bouwen aan de straat maakt de school zichtbaarder</a:t>
            </a:r>
          </a:p>
          <a:p>
            <a:pPr>
              <a:buFontTx/>
              <a:buChar char="-"/>
            </a:pPr>
            <a:r>
              <a:rPr lang="nl-BE" dirty="0" smtClean="0"/>
              <a:t> Dichter bij het openbaar vervoer: veiliger voor leerlingen</a:t>
            </a:r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- Tijdelijke huisvesting wordt nodig omdat de oude paviljoenen voor de bouwfase worden afgebroken: 6 containerklassen tijdelijk bij de oude hotelschool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6444208" cy="1470025"/>
          </a:xfrm>
        </p:spPr>
        <p:txBody>
          <a:bodyPr>
            <a:normAutofit/>
          </a:bodyPr>
          <a:lstStyle/>
          <a:p>
            <a:pPr algn="l" eaLnBrk="1" hangingPunct="1"/>
            <a:endParaRPr lang="nl-NL" sz="4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755578" y="625937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Samen groeien naar je beste ik</a:t>
            </a:r>
            <a:endParaRPr lang="nl-NL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Afbeelding 8" descr="standaard_voor_pr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700808"/>
            <a:ext cx="2688579" cy="1052736"/>
          </a:xfrm>
          <a:prstGeom prst="rect">
            <a:avLst/>
          </a:prstGeom>
        </p:spPr>
      </p:pic>
      <p:cxnSp>
        <p:nvCxnSpPr>
          <p:cNvPr id="10" name="Rechte verbindingslijn 9"/>
          <p:cNvCxnSpPr/>
          <p:nvPr/>
        </p:nvCxnSpPr>
        <p:spPr>
          <a:xfrm>
            <a:off x="0" y="119675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47873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3959424" y="47667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200" b="1" dirty="0" smtClean="0">
                <a:solidFill>
                  <a:srgbClr val="FF0066"/>
                </a:solidFill>
              </a:rPr>
              <a:t>WIE ZIJN WE?</a:t>
            </a:r>
            <a:endParaRPr lang="nl-BE" sz="3200" b="1" dirty="0">
              <a:solidFill>
                <a:srgbClr val="FF0066"/>
              </a:solidFill>
            </a:endParaRPr>
          </a:p>
        </p:txBody>
      </p:sp>
      <p:pic>
        <p:nvPicPr>
          <p:cNvPr id="14" name="Afbeelding 13" descr="CA_Boomgaard_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068960"/>
            <a:ext cx="3311656" cy="1490385"/>
          </a:xfrm>
          <a:prstGeom prst="rect">
            <a:avLst/>
          </a:prstGeom>
        </p:spPr>
      </p:pic>
      <p:pic>
        <p:nvPicPr>
          <p:cNvPr id="15" name="Afbeelding 14" descr="Zenit_RGB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140968"/>
            <a:ext cx="2914268" cy="1301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2204864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0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95538" y="2177573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nl-NL" sz="1200" b="1" dirty="0" smtClean="0">
              <a:solidFill>
                <a:srgbClr val="FF0066"/>
              </a:solidFill>
            </a:endParaRPr>
          </a:p>
          <a:p>
            <a:pPr marL="742950" indent="-742950" algn="ctr">
              <a:buAutoNum type="arabicPeriod"/>
            </a:pPr>
            <a:endParaRPr lang="nl-NL" sz="4000" b="1" dirty="0">
              <a:solidFill>
                <a:srgbClr val="FF0066"/>
              </a:solidFill>
            </a:endParaRPr>
          </a:p>
        </p:txBody>
      </p:sp>
      <p:pic>
        <p:nvPicPr>
          <p:cNvPr id="11" name="Afbeelding 10" descr="CA_Boomgaa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215481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444141" y="1628800"/>
            <a:ext cx="3699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nl-NL" sz="3200" b="1" dirty="0" smtClean="0">
                <a:solidFill>
                  <a:srgbClr val="FF0066"/>
                </a:solidFill>
              </a:rPr>
              <a:t>Concept Hotelschool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7092280" y="3501008"/>
            <a:ext cx="132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Inox</a:t>
            </a:r>
            <a:r>
              <a:rPr lang="nl-BE" dirty="0" smtClean="0"/>
              <a:t> uitzicht</a:t>
            </a:r>
            <a:endParaRPr lang="nl-BE" dirty="0"/>
          </a:p>
        </p:txBody>
      </p:sp>
      <p:sp>
        <p:nvSpPr>
          <p:cNvPr id="19" name="Tekstvak 18"/>
          <p:cNvSpPr txBox="1"/>
          <p:nvPr/>
        </p:nvSpPr>
        <p:spPr>
          <a:xfrm>
            <a:off x="7092280" y="24928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Keukens aan straatkant</a:t>
            </a:r>
            <a:endParaRPr lang="nl-BE" dirty="0"/>
          </a:p>
        </p:txBody>
      </p:sp>
      <p:sp>
        <p:nvSpPr>
          <p:cNvPr id="21" name="Tekstvak 20"/>
          <p:cNvSpPr txBox="1"/>
          <p:nvPr/>
        </p:nvSpPr>
        <p:spPr>
          <a:xfrm>
            <a:off x="7092280" y="4149080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Trendy restaurant toegankelijk voor iedereen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4755356" cy="361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2204864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0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95538" y="2177573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nl-NL" sz="1200" b="1" dirty="0" smtClean="0">
              <a:solidFill>
                <a:srgbClr val="FF0066"/>
              </a:solidFill>
            </a:endParaRPr>
          </a:p>
          <a:p>
            <a:pPr marL="742950" indent="-742950" algn="ctr">
              <a:buAutoNum type="arabicPeriod"/>
            </a:pPr>
            <a:endParaRPr lang="nl-NL" sz="4000" b="1" dirty="0">
              <a:solidFill>
                <a:srgbClr val="FF0066"/>
              </a:solidFill>
            </a:endParaRPr>
          </a:p>
        </p:txBody>
      </p:sp>
      <p:pic>
        <p:nvPicPr>
          <p:cNvPr id="11" name="Afbeelding 10" descr="CA_Boomgaa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215481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363413" y="1628800"/>
            <a:ext cx="3780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nl-NL" sz="3200" b="1" dirty="0" smtClean="0">
                <a:solidFill>
                  <a:srgbClr val="FF0066"/>
                </a:solidFill>
              </a:rPr>
              <a:t>Concept eerste graad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67544" y="249289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/>
              <a:t> Klassen opgebouwd rond centrale </a:t>
            </a:r>
            <a:r>
              <a:rPr lang="nl-BE" dirty="0" err="1" smtClean="0"/>
              <a:t>agora’s</a:t>
            </a:r>
            <a:r>
              <a:rPr lang="nl-BE" dirty="0" smtClean="0"/>
              <a:t> die voor projecten kunnen dienen, voor studie, voor groepswerk, …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Secretariaten die uitkijken op </a:t>
            </a:r>
            <a:r>
              <a:rPr lang="nl-BE" dirty="0" err="1" smtClean="0"/>
              <a:t>agora’s</a:t>
            </a:r>
            <a:r>
              <a:rPr lang="nl-BE" dirty="0" smtClean="0"/>
              <a:t>: bereikbaarheid voor leerlingen en controle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Tussen twee klaslokalen een </a:t>
            </a:r>
            <a:r>
              <a:rPr lang="nl-BE" dirty="0" err="1" smtClean="0"/>
              <a:t>pc-lokaal</a:t>
            </a:r>
            <a:r>
              <a:rPr lang="nl-BE" dirty="0" smtClean="0"/>
              <a:t>: zorgt voor maximaal pedagogisch comfort</a:t>
            </a:r>
          </a:p>
          <a:p>
            <a:pPr>
              <a:buFont typeface="Arial" pitchFamily="34" charset="0"/>
              <a:buChar char="•"/>
            </a:pPr>
            <a:r>
              <a:rPr lang="nl-BE" smtClean="0"/>
              <a:t> Nieuw </a:t>
            </a:r>
            <a:r>
              <a:rPr lang="nl-BE" dirty="0" smtClean="0"/>
              <a:t>labo en nieuw technieklokaal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2204864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0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95538" y="2177573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nl-NL" sz="1200" b="1" dirty="0" smtClean="0">
              <a:solidFill>
                <a:srgbClr val="FF0066"/>
              </a:solidFill>
            </a:endParaRPr>
          </a:p>
          <a:p>
            <a:pPr marL="742950" indent="-742950" algn="ctr">
              <a:buAutoNum type="arabicPeriod"/>
            </a:pPr>
            <a:endParaRPr lang="nl-NL" sz="4000" b="1" dirty="0">
              <a:solidFill>
                <a:srgbClr val="FF0066"/>
              </a:solidFill>
            </a:endParaRPr>
          </a:p>
        </p:txBody>
      </p:sp>
      <p:pic>
        <p:nvPicPr>
          <p:cNvPr id="11" name="Afbeelding 10" descr="CA_Boomgaa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215481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363413" y="1628800"/>
            <a:ext cx="2719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nl-NL" sz="3200" b="1" dirty="0" smtClean="0">
                <a:solidFill>
                  <a:srgbClr val="FF0066"/>
                </a:solidFill>
              </a:rPr>
              <a:t>Achteraanzicht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7699736" cy="351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2204864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0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95538" y="2177573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nl-NL" sz="1200" b="1" dirty="0" smtClean="0">
              <a:solidFill>
                <a:srgbClr val="FF0066"/>
              </a:solidFill>
            </a:endParaRPr>
          </a:p>
          <a:p>
            <a:pPr marL="742950" indent="-742950" algn="ctr">
              <a:buAutoNum type="arabicPeriod"/>
            </a:pPr>
            <a:endParaRPr lang="nl-NL" sz="4000" b="1" dirty="0">
              <a:solidFill>
                <a:srgbClr val="FF0066"/>
              </a:solidFill>
            </a:endParaRPr>
          </a:p>
        </p:txBody>
      </p:sp>
      <p:pic>
        <p:nvPicPr>
          <p:cNvPr id="11" name="Afbeelding 10" descr="CA_Boomgaa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215481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7172563" y="1556792"/>
            <a:ext cx="2003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nl-NL" sz="3200" b="1" dirty="0" smtClean="0">
                <a:solidFill>
                  <a:srgbClr val="FF0066"/>
                </a:solidFill>
              </a:rPr>
              <a:t>Zijaanzicht</a:t>
            </a:r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2636912"/>
            <a:ext cx="717374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2204864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0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95538" y="2177573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nl-NL" sz="1200" b="1" dirty="0" smtClean="0">
              <a:solidFill>
                <a:srgbClr val="FF0066"/>
              </a:solidFill>
            </a:endParaRPr>
          </a:p>
          <a:p>
            <a:pPr marL="742950" indent="-742950" algn="ctr">
              <a:buAutoNum type="arabicPeriod"/>
            </a:pPr>
            <a:endParaRPr lang="nl-NL" sz="4000" b="1" dirty="0">
              <a:solidFill>
                <a:srgbClr val="FF0066"/>
              </a:solidFill>
            </a:endParaRPr>
          </a:p>
        </p:txBody>
      </p:sp>
      <p:pic>
        <p:nvPicPr>
          <p:cNvPr id="11" name="Afbeelding 10" descr="CA_Boomgaa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215481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409708" y="1556792"/>
            <a:ext cx="3734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nl-NL" sz="3200" b="1" dirty="0" smtClean="0">
                <a:solidFill>
                  <a:srgbClr val="FF0066"/>
                </a:solidFill>
              </a:rPr>
              <a:t>Invloed op omgeving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39552" y="2564904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/>
              <a:t> Leveringen Hotelschool niet meer helemaal over verkeersluwe weg: kunnen vooraan leveren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Aantal parkeerplaatsen (30) blijft behouden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Nieuwe polyvalente zaal: reserveerbaar voor verenigingen e.d.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Nieuw restaurant Hotelschool: op reservatie komen eten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Groen wordt behouden: slechts 6 bomen vellen; aanplanting van bomen tussen de parkeerplaatsen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Collega’s parkeren niet langer achterop de site; minder verkeersstromen over verkeersluwe weg</a:t>
            </a:r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CVO zal, net zoals nu, de keukens ook ‘s avonds voor cursisten gebruiken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2204864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0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95538" y="2177573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nl-NL" sz="1200" b="1" dirty="0" smtClean="0">
              <a:solidFill>
                <a:srgbClr val="FF0066"/>
              </a:solidFill>
            </a:endParaRPr>
          </a:p>
          <a:p>
            <a:pPr marL="742950" indent="-742950" algn="ctr">
              <a:buAutoNum type="arabicPeriod"/>
            </a:pPr>
            <a:endParaRPr lang="nl-NL" sz="4000" b="1" dirty="0">
              <a:solidFill>
                <a:srgbClr val="FF0066"/>
              </a:solidFill>
            </a:endParaRPr>
          </a:p>
        </p:txBody>
      </p:sp>
      <p:pic>
        <p:nvPicPr>
          <p:cNvPr id="11" name="Afbeelding 10" descr="CA_Boomgaa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215481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7172563" y="1556792"/>
            <a:ext cx="1659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nl-NL" sz="3200" b="1" dirty="0" smtClean="0">
                <a:solidFill>
                  <a:srgbClr val="FF0066"/>
                </a:solidFill>
              </a:rPr>
              <a:t>Planning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1547664" y="2492896"/>
          <a:ext cx="7272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2204864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0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95538" y="2177573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nl-NL" sz="1200" b="1" dirty="0" smtClean="0">
              <a:solidFill>
                <a:srgbClr val="FF0066"/>
              </a:solidFill>
            </a:endParaRPr>
          </a:p>
          <a:p>
            <a:pPr marL="742950" indent="-742950" algn="ctr">
              <a:buAutoNum type="arabicPeriod"/>
            </a:pPr>
            <a:endParaRPr lang="nl-NL" sz="4000" b="1" dirty="0">
              <a:solidFill>
                <a:srgbClr val="FF0066"/>
              </a:solidFill>
            </a:endParaRPr>
          </a:p>
        </p:txBody>
      </p:sp>
      <p:pic>
        <p:nvPicPr>
          <p:cNvPr id="11" name="Afbeelding 10" descr="CA_Boomgaa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215481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7172563" y="1556792"/>
            <a:ext cx="1659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nl-NL" sz="3200" b="1" dirty="0" smtClean="0">
                <a:solidFill>
                  <a:srgbClr val="FF0066"/>
                </a:solidFill>
              </a:rPr>
              <a:t>Planning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1547664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2204864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0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95538" y="2177573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nl-NL" sz="1200" b="1" dirty="0" smtClean="0">
              <a:solidFill>
                <a:srgbClr val="FF0066"/>
              </a:solidFill>
            </a:endParaRPr>
          </a:p>
          <a:p>
            <a:pPr marL="742950" indent="-742950" algn="ctr">
              <a:buAutoNum type="arabicPeriod"/>
            </a:pPr>
            <a:endParaRPr lang="nl-NL" sz="4000" b="1" dirty="0">
              <a:solidFill>
                <a:srgbClr val="FF0066"/>
              </a:solidFill>
            </a:endParaRPr>
          </a:p>
        </p:txBody>
      </p:sp>
      <p:pic>
        <p:nvPicPr>
          <p:cNvPr id="11" name="Afbeelding 10" descr="CA_Boomgaa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215481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4483750" y="1052736"/>
            <a:ext cx="46602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r"/>
            <a:r>
              <a:rPr lang="nl-NL" sz="3200" b="1" dirty="0" smtClean="0">
                <a:solidFill>
                  <a:srgbClr val="FF0066"/>
                </a:solidFill>
              </a:rPr>
              <a:t>INGEBRUIKNAME </a:t>
            </a:r>
          </a:p>
          <a:p>
            <a:pPr marL="742950" indent="-742950" algn="r"/>
            <a:r>
              <a:rPr lang="nl-NL" sz="3200" b="1" dirty="0" smtClean="0">
                <a:solidFill>
                  <a:srgbClr val="FF0066"/>
                </a:solidFill>
              </a:rPr>
              <a:t>SCHOOL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5868144" y="2492896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SCHOOLJAAR 2015-2016</a:t>
            </a:r>
            <a:endParaRPr lang="nl-BE" sz="3200" dirty="0"/>
          </a:p>
        </p:txBody>
      </p:sp>
      <p:sp>
        <p:nvSpPr>
          <p:cNvPr id="12" name="7-punts ster 11"/>
          <p:cNvSpPr/>
          <p:nvPr/>
        </p:nvSpPr>
        <p:spPr>
          <a:xfrm>
            <a:off x="5796136" y="3861048"/>
            <a:ext cx="2592288" cy="2160240"/>
          </a:xfrm>
          <a:prstGeom prst="star7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kstvak 12"/>
          <p:cNvSpPr txBox="1"/>
          <p:nvPr/>
        </p:nvSpPr>
        <p:spPr>
          <a:xfrm>
            <a:off x="6444208" y="4437112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Iedereen welkom!</a:t>
            </a:r>
            <a:endParaRPr lang="nl-BE" sz="28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4755356" cy="361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2204864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0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95538" y="2177573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nl-NL" sz="1200" b="1" dirty="0" smtClean="0">
              <a:solidFill>
                <a:srgbClr val="FF0066"/>
              </a:solidFill>
            </a:endParaRPr>
          </a:p>
          <a:p>
            <a:pPr marL="742950" indent="-742950" algn="ctr">
              <a:buAutoNum type="arabicPeriod"/>
            </a:pPr>
            <a:endParaRPr lang="nl-NL" sz="4000" b="1" dirty="0">
              <a:solidFill>
                <a:srgbClr val="FF0066"/>
              </a:solidFill>
            </a:endParaRPr>
          </a:p>
        </p:txBody>
      </p:sp>
      <p:pic>
        <p:nvPicPr>
          <p:cNvPr id="11" name="Afbeelding 10" descr="CA_Boomgaa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215481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4483750" y="1052736"/>
            <a:ext cx="4660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r"/>
            <a:r>
              <a:rPr lang="nl-NL" sz="3200" b="1" dirty="0" smtClean="0">
                <a:solidFill>
                  <a:srgbClr val="FF0066"/>
                </a:solidFill>
              </a:rPr>
              <a:t>Contactgegevens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95536" y="2564904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Aanspreekpunt:</a:t>
            </a:r>
          </a:p>
          <a:p>
            <a:endParaRPr lang="nl-BE" dirty="0" smtClean="0"/>
          </a:p>
          <a:p>
            <a:r>
              <a:rPr lang="nl-BE" dirty="0" smtClean="0"/>
              <a:t>Saskia Michielsen, directeur Campus Boomgaard</a:t>
            </a:r>
            <a:r>
              <a:rPr lang="nl-BE" smtClean="0"/>
              <a:t>, 014 47 </a:t>
            </a:r>
            <a:r>
              <a:rPr lang="nl-BE" dirty="0" smtClean="0"/>
              <a:t>05 10</a:t>
            </a:r>
          </a:p>
          <a:p>
            <a:r>
              <a:rPr lang="nl-BE" dirty="0" err="1" smtClean="0">
                <a:hlinkClick r:id="rId3"/>
              </a:rPr>
              <a:t>Saskia.michielsen</a:t>
            </a:r>
            <a:r>
              <a:rPr lang="nl-BE" dirty="0" smtClean="0">
                <a:hlinkClick r:id="rId3"/>
              </a:rPr>
              <a:t>@</a:t>
            </a:r>
            <a:r>
              <a:rPr lang="nl-BE" dirty="0" err="1" smtClean="0">
                <a:hlinkClick r:id="rId3"/>
              </a:rPr>
              <a:t>campusboomgaard.be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Bouwflyer</a:t>
            </a:r>
            <a:r>
              <a:rPr lang="nl-BE" dirty="0" smtClean="0"/>
              <a:t>:</a:t>
            </a:r>
          </a:p>
          <a:p>
            <a:r>
              <a:rPr lang="nl-BE" dirty="0" smtClean="0"/>
              <a:t>Binnenkort bezorgen we u een </a:t>
            </a:r>
            <a:r>
              <a:rPr lang="nl-BE" dirty="0" err="1" smtClean="0"/>
              <a:t>bouwflyer</a:t>
            </a:r>
            <a:r>
              <a:rPr lang="nl-BE" dirty="0" smtClean="0"/>
              <a:t> met alle informatie bondig samengevat</a:t>
            </a:r>
          </a:p>
          <a:p>
            <a:endParaRPr lang="nl-BE" dirty="0" smtClean="0"/>
          </a:p>
          <a:p>
            <a:r>
              <a:rPr lang="nl-BE" dirty="0" smtClean="0"/>
              <a:t>Volg ons bouwproject na de vergunningsperiode op onze website: </a:t>
            </a:r>
          </a:p>
          <a:p>
            <a:r>
              <a:rPr lang="nl-BE" dirty="0" err="1" smtClean="0">
                <a:hlinkClick r:id="rId4"/>
              </a:rPr>
              <a:t>www.secundaironderwijsturnhout.be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We nodigen u graag opnieuw uit volgend schooljaar voor een nieuwe stand van zaken. 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0" y="2204864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0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95538" y="2177573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nl-NL" sz="1200" b="1" dirty="0" smtClean="0">
              <a:solidFill>
                <a:srgbClr val="FF0066"/>
              </a:solidFill>
            </a:endParaRPr>
          </a:p>
          <a:p>
            <a:pPr marL="742950" indent="-742950" algn="ctr">
              <a:buAutoNum type="arabicPeriod"/>
            </a:pPr>
            <a:endParaRPr lang="nl-NL" sz="4000" b="1" dirty="0">
              <a:solidFill>
                <a:srgbClr val="FF0066"/>
              </a:solidFill>
            </a:endParaRPr>
          </a:p>
        </p:txBody>
      </p:sp>
      <p:pic>
        <p:nvPicPr>
          <p:cNvPr id="11" name="Afbeelding 10" descr="CA_Boomgaard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215481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4483750" y="1052736"/>
            <a:ext cx="4660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r"/>
            <a:r>
              <a:rPr lang="nl-NL" sz="3200" b="1" dirty="0" smtClean="0">
                <a:solidFill>
                  <a:srgbClr val="FF0066"/>
                </a:solidFill>
              </a:rPr>
              <a:t>Vragenronde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7699736" cy="351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nl.toonpool.com/user/4590/files/albert_einstein_531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060848"/>
            <a:ext cx="2273823" cy="3106316"/>
          </a:xfrm>
          <a:prstGeom prst="rect">
            <a:avLst/>
          </a:prstGeom>
          <a:noFill/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83568" y="3573016"/>
            <a:ext cx="69923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Worden wie je bent</a:t>
            </a:r>
            <a:br>
              <a:rPr lang="nl-BE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BE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Ieder zijn talent</a:t>
            </a:r>
          </a:p>
        </p:txBody>
      </p:sp>
      <p:pic>
        <p:nvPicPr>
          <p:cNvPr id="31750" name="Picture 6" descr="http://www.chrismadden.co.uk/art/dali-wa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295044"/>
            <a:ext cx="2016224" cy="2862148"/>
          </a:xfrm>
          <a:prstGeom prst="rect">
            <a:avLst/>
          </a:prstGeom>
          <a:noFill/>
        </p:spPr>
      </p:pic>
      <p:sp>
        <p:nvSpPr>
          <p:cNvPr id="16" name="Rechthoek 15"/>
          <p:cNvSpPr/>
          <p:nvPr/>
        </p:nvSpPr>
        <p:spPr>
          <a:xfrm>
            <a:off x="8244410" y="2276872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 descr="standaard_voor_pr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5" y="72008"/>
            <a:ext cx="2688579" cy="1052736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755578" y="625937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Samen groeien naar je beste ik</a:t>
            </a:r>
            <a:endParaRPr lang="nl-NL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0" y="119675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47873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/>
          <p:cNvSpPr/>
          <p:nvPr/>
        </p:nvSpPr>
        <p:spPr>
          <a:xfrm>
            <a:off x="6127895" y="620688"/>
            <a:ext cx="3016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3200" b="1" dirty="0" smtClean="0">
                <a:solidFill>
                  <a:srgbClr val="FF0066"/>
                </a:solidFill>
              </a:rPr>
              <a:t>WIE ZIJN WE?</a:t>
            </a:r>
            <a:endParaRPr lang="nl-BE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nl.toonpool.com/user/4590/files/albert_einstein_531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340772"/>
            <a:ext cx="1584176" cy="2164175"/>
          </a:xfrm>
          <a:prstGeom prst="rect">
            <a:avLst/>
          </a:prstGeom>
          <a:noFill/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63688" y="1484788"/>
            <a:ext cx="7272808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Iedereen heeft talent</a:t>
            </a:r>
          </a:p>
          <a:p>
            <a:pPr>
              <a:spcBef>
                <a:spcPct val="50000"/>
              </a:spcBef>
            </a:pPr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Slimme scholen gaan op zoek naar talenten</a:t>
            </a:r>
          </a:p>
          <a:p>
            <a:pPr>
              <a:spcBef>
                <a:spcPct val="50000"/>
              </a:spcBef>
            </a:pPr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Talenten zijn </a:t>
            </a:r>
            <a:r>
              <a:rPr lang="nl-BE" sz="3000" b="1" dirty="0" smtClean="0">
                <a:solidFill>
                  <a:srgbClr val="FF0066"/>
                </a:solidFill>
              </a:rPr>
              <a:t>hefbomen</a:t>
            </a:r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Hefboomvaardigheden</a:t>
            </a:r>
          </a:p>
          <a:p>
            <a:pPr>
              <a:spcBef>
                <a:spcPct val="50000"/>
              </a:spcBef>
            </a:pPr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Waar ben je goed in?</a:t>
            </a:r>
          </a:p>
          <a:p>
            <a:pPr>
              <a:spcBef>
                <a:spcPct val="50000"/>
              </a:spcBef>
            </a:pPr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Hoe ga je er mee om?</a:t>
            </a:r>
          </a:p>
          <a:p>
            <a:pPr algn="ctr">
              <a:spcBef>
                <a:spcPct val="50000"/>
              </a:spcBef>
            </a:pPr>
            <a:endParaRPr lang="nl-BE" sz="5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1750" name="Picture 6" descr="http://www.chrismadden.co.uk/art/dali-wa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4725144"/>
            <a:ext cx="1080120" cy="1533294"/>
          </a:xfrm>
          <a:prstGeom prst="rect">
            <a:avLst/>
          </a:prstGeom>
          <a:noFill/>
        </p:spPr>
      </p:pic>
      <p:sp>
        <p:nvSpPr>
          <p:cNvPr id="16" name="Rechthoek 15"/>
          <p:cNvSpPr/>
          <p:nvPr/>
        </p:nvSpPr>
        <p:spPr>
          <a:xfrm>
            <a:off x="8244410" y="2276872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 descr="standaard_voor_pr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5" y="72008"/>
            <a:ext cx="2688579" cy="1052736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755578" y="625937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Samen groeien naar je beste ik</a:t>
            </a:r>
            <a:endParaRPr lang="nl-NL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0" y="119675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47873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/>
          <p:cNvSpPr/>
          <p:nvPr/>
        </p:nvSpPr>
        <p:spPr>
          <a:xfrm>
            <a:off x="6127895" y="620688"/>
            <a:ext cx="3016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3200" b="1" dirty="0" smtClean="0">
                <a:solidFill>
                  <a:srgbClr val="FF0066"/>
                </a:solidFill>
              </a:rPr>
              <a:t>WIE ZIJN WE?</a:t>
            </a:r>
            <a:endParaRPr lang="nl-BE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nl.toonpool.com/user/4590/files/albert_einstein_531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340772"/>
            <a:ext cx="1584176" cy="2164175"/>
          </a:xfrm>
          <a:prstGeom prst="rect">
            <a:avLst/>
          </a:prstGeom>
          <a:noFill/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63688" y="1484784"/>
            <a:ext cx="7272808" cy="405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 is maar talent als het gezien wordt</a:t>
            </a:r>
          </a:p>
          <a:p>
            <a:pPr>
              <a:spcBef>
                <a:spcPct val="50000"/>
              </a:spcBef>
            </a:pPr>
            <a:endParaRPr lang="nl-BE" sz="1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juiste</a:t>
            </a:r>
            <a:r>
              <a:rPr lang="nl-BE" sz="3000" b="1" dirty="0" smtClean="0">
                <a:solidFill>
                  <a:srgbClr val="FF0000"/>
                </a:solidFill>
              </a:rPr>
              <a:t> </a:t>
            </a:r>
            <a:r>
              <a:rPr lang="nl-BE" sz="3000" b="1" dirty="0" smtClean="0">
                <a:solidFill>
                  <a:srgbClr val="FF0066"/>
                </a:solidFill>
              </a:rPr>
              <a:t>context</a:t>
            </a:r>
            <a:endParaRPr lang="nl-BE" sz="5000" b="1" dirty="0" smtClean="0">
              <a:solidFill>
                <a:srgbClr val="FF0066"/>
              </a:solidFill>
            </a:endParaRPr>
          </a:p>
          <a:p>
            <a:pPr>
              <a:spcBef>
                <a:spcPct val="50000"/>
              </a:spcBef>
            </a:pPr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nl-BE" sz="3000" b="1" dirty="0" smtClean="0">
                <a:solidFill>
                  <a:srgbClr val="FF0066"/>
                </a:solidFill>
              </a:rPr>
              <a:t>inspirerende</a:t>
            </a:r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leerkracht</a:t>
            </a:r>
          </a:p>
          <a:p>
            <a:pPr>
              <a:spcBef>
                <a:spcPct val="50000"/>
              </a:spcBef>
            </a:pPr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nl-BE" sz="3000" b="1" dirty="0" smtClean="0">
                <a:solidFill>
                  <a:srgbClr val="FF0066"/>
                </a:solidFill>
              </a:rPr>
              <a:t>uitdagende </a:t>
            </a:r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werkvormen</a:t>
            </a:r>
          </a:p>
        </p:txBody>
      </p:sp>
      <p:pic>
        <p:nvPicPr>
          <p:cNvPr id="31750" name="Picture 6" descr="http://www.chrismadden.co.uk/art/dali-wa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4725144"/>
            <a:ext cx="1080120" cy="1533294"/>
          </a:xfrm>
          <a:prstGeom prst="rect">
            <a:avLst/>
          </a:prstGeom>
          <a:noFill/>
        </p:spPr>
      </p:pic>
      <p:sp>
        <p:nvSpPr>
          <p:cNvPr id="16" name="Rechthoek 15"/>
          <p:cNvSpPr/>
          <p:nvPr/>
        </p:nvSpPr>
        <p:spPr>
          <a:xfrm>
            <a:off x="8244410" y="2276872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 descr="standaard_voor_pr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5" y="72008"/>
            <a:ext cx="2688579" cy="1052736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755578" y="625937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Samen groeien naar je beste ik</a:t>
            </a:r>
            <a:endParaRPr lang="nl-NL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0" y="119675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47873" y="6237312"/>
            <a:ext cx="9132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/>
          <p:cNvSpPr/>
          <p:nvPr/>
        </p:nvSpPr>
        <p:spPr>
          <a:xfrm>
            <a:off x="6127895" y="620688"/>
            <a:ext cx="3016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3200" b="1" dirty="0" smtClean="0">
                <a:solidFill>
                  <a:srgbClr val="FF0066"/>
                </a:solidFill>
              </a:rPr>
              <a:t>WIE ZIJN WE?</a:t>
            </a:r>
            <a:endParaRPr lang="nl-BE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nl.toonpool.com/user/4590/files/albert_einstein_531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340770"/>
            <a:ext cx="1584176" cy="2164175"/>
          </a:xfrm>
          <a:prstGeom prst="rect">
            <a:avLst/>
          </a:prstGeom>
          <a:noFill/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63688" y="1484784"/>
            <a:ext cx="7272808" cy="374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Uitdaging die we aangaan</a:t>
            </a:r>
          </a:p>
          <a:p>
            <a:pPr>
              <a:spcBef>
                <a:spcPct val="50000"/>
              </a:spcBef>
            </a:pPr>
            <a:endParaRPr lang="nl-BE" sz="1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nl-BE" sz="3000" b="1" dirty="0" smtClean="0">
                <a:solidFill>
                  <a:srgbClr val="FF0066"/>
                </a:solidFill>
              </a:rPr>
              <a:t>Talenten</a:t>
            </a:r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zichtbaar maken</a:t>
            </a:r>
            <a:endParaRPr lang="nl-BE" sz="5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Zichtbare talenten laten</a:t>
            </a:r>
            <a:r>
              <a:rPr lang="nl-BE" sz="3000" b="1" dirty="0" smtClean="0">
                <a:solidFill>
                  <a:srgbClr val="FF0000"/>
                </a:solidFill>
              </a:rPr>
              <a:t> </a:t>
            </a:r>
            <a:r>
              <a:rPr lang="nl-BE" sz="3000" b="1" dirty="0" smtClean="0">
                <a:solidFill>
                  <a:srgbClr val="FF0066"/>
                </a:solidFill>
              </a:rPr>
              <a:t>ontwikkelen</a:t>
            </a:r>
          </a:p>
          <a:p>
            <a:pPr>
              <a:spcBef>
                <a:spcPct val="50000"/>
              </a:spcBef>
            </a:pPr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Een </a:t>
            </a:r>
            <a:r>
              <a:rPr lang="nl-BE" sz="3000" b="1" dirty="0" err="1" smtClean="0">
                <a:solidFill>
                  <a:srgbClr val="FF0066"/>
                </a:solidFill>
              </a:rPr>
              <a:t>flow</a:t>
            </a:r>
            <a:r>
              <a:rPr lang="nl-BE" sz="3000" b="1" dirty="0" smtClean="0">
                <a:solidFill>
                  <a:srgbClr val="FF0000"/>
                </a:solidFill>
              </a:rPr>
              <a:t> </a:t>
            </a:r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bereiken: het moment waarop uitdaging en talent in evenwicht zijn</a:t>
            </a:r>
          </a:p>
        </p:txBody>
      </p:sp>
      <p:pic>
        <p:nvPicPr>
          <p:cNvPr id="31750" name="Picture 6" descr="http://www.chrismadden.co.uk/art/dali-wa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4725144"/>
            <a:ext cx="1080120" cy="1533294"/>
          </a:xfrm>
          <a:prstGeom prst="rect">
            <a:avLst/>
          </a:prstGeom>
          <a:noFill/>
        </p:spPr>
      </p:pic>
      <p:sp>
        <p:nvSpPr>
          <p:cNvPr id="16" name="Rechthoek 15"/>
          <p:cNvSpPr/>
          <p:nvPr/>
        </p:nvSpPr>
        <p:spPr>
          <a:xfrm>
            <a:off x="8244409" y="2276872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 descr="standaard_voor_pr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5" y="72008"/>
            <a:ext cx="2688579" cy="1052736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755578" y="625937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Samen groeien naar je beste ik</a:t>
            </a:r>
            <a:endParaRPr lang="nl-NL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0" y="119675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47873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67544" y="1484786"/>
            <a:ext cx="8568952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Hoe willen we dit waarmaken?</a:t>
            </a:r>
          </a:p>
          <a:p>
            <a:pPr>
              <a:spcBef>
                <a:spcPct val="50000"/>
              </a:spcBef>
            </a:pPr>
            <a:endParaRPr lang="nl-BE" sz="1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nl-BE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Talentmodules in brede 1</a:t>
            </a:r>
            <a:r>
              <a:rPr lang="nl-BE" sz="35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</a:t>
            </a:r>
            <a:r>
              <a:rPr lang="nl-BE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graad</a:t>
            </a:r>
          </a:p>
          <a:p>
            <a:pPr>
              <a:spcBef>
                <a:spcPct val="50000"/>
              </a:spcBef>
            </a:pPr>
            <a:r>
              <a:rPr lang="nl-BE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Departementen</a:t>
            </a:r>
          </a:p>
          <a:p>
            <a:pPr>
              <a:spcBef>
                <a:spcPct val="50000"/>
              </a:spcBef>
            </a:pPr>
            <a:r>
              <a:rPr lang="nl-BE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Talentenrapport</a:t>
            </a:r>
          </a:p>
        </p:txBody>
      </p:sp>
      <p:sp>
        <p:nvSpPr>
          <p:cNvPr id="16" name="Rechthoek 15"/>
          <p:cNvSpPr/>
          <p:nvPr/>
        </p:nvSpPr>
        <p:spPr>
          <a:xfrm>
            <a:off x="8244409" y="2276872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 descr="standaard_voor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5" y="72008"/>
            <a:ext cx="2688579" cy="1052736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755578" y="625937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Samen groeien naar je beste ik</a:t>
            </a:r>
            <a:endParaRPr lang="nl-NL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0" y="119675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47873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6127895" y="620688"/>
            <a:ext cx="3016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3200" b="1" dirty="0" smtClean="0">
                <a:solidFill>
                  <a:srgbClr val="FF0066"/>
                </a:solidFill>
              </a:rPr>
              <a:t>WIE ZIJN WE?</a:t>
            </a:r>
            <a:endParaRPr lang="nl-BE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67544" y="1484786"/>
            <a:ext cx="8568952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Hoe willen we dit waarmaken?</a:t>
            </a:r>
          </a:p>
          <a:p>
            <a:pPr>
              <a:spcBef>
                <a:spcPct val="50000"/>
              </a:spcBef>
            </a:pPr>
            <a:endParaRPr lang="nl-BE" sz="1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nl-BE" sz="3500" b="1" dirty="0" smtClean="0">
                <a:solidFill>
                  <a:srgbClr val="FF0066"/>
                </a:solidFill>
              </a:rPr>
              <a:t>1. Talentmodules in brede 1</a:t>
            </a:r>
            <a:r>
              <a:rPr lang="nl-BE" sz="3500" b="1" baseline="30000" dirty="0" smtClean="0">
                <a:solidFill>
                  <a:srgbClr val="FF0066"/>
                </a:solidFill>
              </a:rPr>
              <a:t>ste</a:t>
            </a:r>
            <a:r>
              <a:rPr lang="nl-BE" sz="3500" b="1" dirty="0" smtClean="0">
                <a:solidFill>
                  <a:srgbClr val="FF0066"/>
                </a:solidFill>
              </a:rPr>
              <a:t> graad</a:t>
            </a:r>
          </a:p>
          <a:p>
            <a:pPr>
              <a:spcBef>
                <a:spcPct val="50000"/>
              </a:spcBef>
            </a:pPr>
            <a:r>
              <a:rPr lang="nl-BE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 Departementen</a:t>
            </a:r>
          </a:p>
          <a:p>
            <a:pPr>
              <a:spcBef>
                <a:spcPct val="50000"/>
              </a:spcBef>
            </a:pPr>
            <a:r>
              <a:rPr lang="nl-BE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Talentenrapport</a:t>
            </a:r>
          </a:p>
        </p:txBody>
      </p:sp>
      <p:sp>
        <p:nvSpPr>
          <p:cNvPr id="16" name="Rechthoek 15"/>
          <p:cNvSpPr/>
          <p:nvPr/>
        </p:nvSpPr>
        <p:spPr>
          <a:xfrm>
            <a:off x="8244409" y="2276872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 descr="standaard_voor_pr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5" y="72008"/>
            <a:ext cx="2688579" cy="1052736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755578" y="625937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Samen groeien naar je beste ik</a:t>
            </a:r>
            <a:endParaRPr lang="nl-NL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0" y="119675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47873" y="6237312"/>
            <a:ext cx="91326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6127895" y="620688"/>
            <a:ext cx="3016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3200" b="1" dirty="0" smtClean="0">
                <a:solidFill>
                  <a:srgbClr val="FF0066"/>
                </a:solidFill>
              </a:rPr>
              <a:t>WIE ZIJN WE?</a:t>
            </a:r>
            <a:endParaRPr lang="nl-BE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1137</Words>
  <Application>Microsoft Office PowerPoint</Application>
  <PresentationFormat>Diavoorstelling (4:3)</PresentationFormat>
  <Paragraphs>358</Paragraphs>
  <Slides>39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0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Leerling</dc:creator>
  <cp:lastModifiedBy>Gebruiker</cp:lastModifiedBy>
  <cp:revision>51</cp:revision>
  <dcterms:created xsi:type="dcterms:W3CDTF">2011-02-13T14:20:44Z</dcterms:created>
  <dcterms:modified xsi:type="dcterms:W3CDTF">2013-02-24T22:50:19Z</dcterms:modified>
</cp:coreProperties>
</file>